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81" r:id="rId5"/>
    <p:sldId id="686" r:id="rId6"/>
    <p:sldId id="680" r:id="rId7"/>
    <p:sldId id="681" r:id="rId8"/>
    <p:sldId id="687" r:id="rId9"/>
    <p:sldId id="685" r:id="rId10"/>
    <p:sldId id="683" r:id="rId11"/>
    <p:sldId id="682" r:id="rId12"/>
    <p:sldId id="684" r:id="rId13"/>
    <p:sldId id="375" r:id="rId14"/>
    <p:sldId id="578" r:id="rId15"/>
    <p:sldId id="580" r:id="rId16"/>
    <p:sldId id="579" r:id="rId17"/>
    <p:sldId id="679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88F"/>
    <a:srgbClr val="006DB5"/>
    <a:srgbClr val="005893"/>
    <a:srgbClr val="3A9C90"/>
    <a:srgbClr val="00AFA3"/>
    <a:srgbClr val="309A85"/>
    <a:srgbClr val="3A9E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0D6E5-9B4C-4A30-A758-BBF264954023}" v="182" dt="2024-10-16T21:34:02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3690" autoAdjust="0"/>
  </p:normalViewPr>
  <p:slideViewPr>
    <p:cSldViewPr snapToGrid="0">
      <p:cViewPr varScale="1">
        <p:scale>
          <a:sx n="140" d="100"/>
          <a:sy n="140" d="100"/>
        </p:scale>
        <p:origin x="73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2DC64-B1C3-49BD-970C-040858CB9C6F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6B33B-F3D0-414C-B8C3-8F88C6A40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6B33B-F3D0-414C-B8C3-8F88C6A402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2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6B33B-F3D0-414C-B8C3-8F88C6A402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9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6B33B-F3D0-414C-B8C3-8F88C6A402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7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6B33B-F3D0-414C-B8C3-8F88C6A402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0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2880000"/>
            <a:ext cx="9163050" cy="2263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2880000"/>
            <a:ext cx="9163050" cy="1800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85799" y="2880000"/>
            <a:ext cx="7774633" cy="15637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443718"/>
            <a:ext cx="7774632" cy="699782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ctr">
              <a:spcBef>
                <a:spcPts val="2088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3768" y="99566"/>
            <a:ext cx="4178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2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+Tex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347615"/>
            <a:ext cx="5194920" cy="32403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+Tex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347615"/>
            <a:ext cx="5194920" cy="32403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8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238501" y="-16272"/>
            <a:ext cx="5905499" cy="5159772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569712" y="2474713"/>
            <a:ext cx="5159773" cy="177802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64656"/>
          <a:stretch/>
        </p:blipFill>
        <p:spPr>
          <a:xfrm>
            <a:off x="-38100" y="1683729"/>
            <a:ext cx="3073400" cy="11760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38500" y="-16272"/>
            <a:ext cx="5924549" cy="4320000"/>
          </a:xfrm>
          <a:prstGeom prst="rect">
            <a:avLst/>
          </a:prstGeom>
        </p:spPr>
        <p:txBody>
          <a:bodyPr lIns="360000" tIns="0" rIns="360000" bIns="144000" anchor="ctr" anchorCtr="0"/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8500" y="4303713"/>
            <a:ext cx="5940000" cy="839787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ctr">
              <a:spcBef>
                <a:spcPts val="2088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3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5411-EPA-TitleSlide-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2283718"/>
            <a:ext cx="6262463" cy="2160000"/>
          </a:xfrm>
          <a:prstGeom prst="rect">
            <a:avLst/>
          </a:prstGeom>
        </p:spPr>
        <p:txBody>
          <a:bodyPr lIns="0" tIns="0" rIns="0" bIns="144000" anchor="ctr" anchorCtr="0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443718"/>
            <a:ext cx="6262462" cy="699782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l">
              <a:spcBef>
                <a:spcPts val="2088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5700" y="-44450"/>
            <a:ext cx="4178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5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Co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AFA3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822960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Col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6DB5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822960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Co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AFA3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None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716016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3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Col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6DB5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None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716016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+Head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1880" y="1347614"/>
            <a:ext cx="519492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AFA3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896491"/>
            <a:ext cx="519492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+Head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1880" y="1347614"/>
            <a:ext cx="519492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6DB5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896491"/>
            <a:ext cx="519492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3" r:id="rId7"/>
    <p:sldLayoutId id="2147483664" r:id="rId8"/>
    <p:sldLayoutId id="2147483666" r:id="rId9"/>
    <p:sldLayoutId id="2147483667" r:id="rId10"/>
    <p:sldLayoutId id="2147483668" r:id="rId11"/>
    <p:sldLayoutId id="214748365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0" y="-16272"/>
            <a:ext cx="5924549" cy="4320000"/>
          </a:xfrm>
        </p:spPr>
        <p:txBody>
          <a:bodyPr/>
          <a:lstStyle/>
          <a:p>
            <a:br>
              <a:rPr lang="en-IE" dirty="0"/>
            </a:br>
            <a:r>
              <a:rPr lang="en-IE" sz="4800" dirty="0"/>
              <a:t>EPA</a:t>
            </a:r>
            <a:r>
              <a:rPr lang="en-IE" dirty="0"/>
              <a:t> </a:t>
            </a:r>
            <a:r>
              <a:rPr lang="en-IE" sz="4800" dirty="0"/>
              <a:t>Environment &amp; Health activities</a:t>
            </a:r>
            <a:br>
              <a:rPr lang="en-IE" dirty="0"/>
            </a:br>
            <a:br>
              <a:rPr lang="en-IE" dirty="0"/>
            </a:b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28466" y="5215468"/>
            <a:ext cx="5544616" cy="122733"/>
          </a:xfrm>
        </p:spPr>
        <p:txBody>
          <a:bodyPr/>
          <a:lstStyle/>
          <a:p>
            <a:pPr algn="l"/>
            <a:endParaRPr lang="en-IE" sz="2400" dirty="0"/>
          </a:p>
          <a:p>
            <a:pPr>
              <a:spcBef>
                <a:spcPts val="0"/>
              </a:spcBef>
            </a:pPr>
            <a:r>
              <a:rPr lang="en-IE" sz="24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Aisling O'Connor, PhD</a:t>
            </a:r>
            <a:endParaRPr lang="en-IE" sz="2400" dirty="0">
              <a:solidFill>
                <a:schemeClr val="accent5">
                  <a:lumMod val="60000"/>
                  <a:lumOff val="40000"/>
                </a:schemeClr>
              </a:solidFill>
              <a:cs typeface="Arial"/>
            </a:endParaRPr>
          </a:p>
          <a:p>
            <a:pPr>
              <a:spcBef>
                <a:spcPts val="0"/>
              </a:spcBef>
            </a:pPr>
            <a:r>
              <a:rPr lang="en-IE" sz="24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Senior Scientific Officer, </a:t>
            </a:r>
          </a:p>
          <a:p>
            <a:pPr>
              <a:spcBef>
                <a:spcPts val="0"/>
              </a:spcBef>
            </a:pPr>
            <a:r>
              <a:rPr lang="en-IE" sz="24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Environment &amp; Health, EPA</a:t>
            </a:r>
            <a:endParaRPr lang="en-IE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l"/>
            <a:endParaRPr lang="en-IE" sz="2400" b="1" dirty="0"/>
          </a:p>
          <a:p>
            <a:pPr algn="l"/>
            <a:endParaRPr lang="en-IE" sz="2400" dirty="0"/>
          </a:p>
          <a:p>
            <a:pPr algn="l"/>
            <a:endParaRPr lang="en-IE" sz="2400" dirty="0"/>
          </a:p>
          <a:p>
            <a:pPr algn="l"/>
            <a:endParaRPr lang="en-IE" sz="2400" dirty="0"/>
          </a:p>
          <a:p>
            <a:pPr algn="l"/>
            <a:endParaRPr lang="en-IE" sz="2400" dirty="0"/>
          </a:p>
          <a:p>
            <a:pPr algn="l"/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AE745-97C3-816C-D279-D18590F1C2D0}"/>
              </a:ext>
            </a:extLst>
          </p:cNvPr>
          <p:cNvSpPr txBox="1"/>
          <p:nvPr/>
        </p:nvSpPr>
        <p:spPr>
          <a:xfrm>
            <a:off x="3238500" y="4384471"/>
            <a:ext cx="5656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i="1" dirty="0">
                <a:solidFill>
                  <a:schemeClr val="bg1"/>
                </a:solidFill>
              </a:rPr>
              <a:t>EIONET Ireland Country Visit Meeting, 17</a:t>
            </a:r>
            <a:r>
              <a:rPr lang="en-IE" sz="2400" i="1" baseline="30000" dirty="0">
                <a:solidFill>
                  <a:schemeClr val="bg1"/>
                </a:solidFill>
              </a:rPr>
              <a:t>th</a:t>
            </a:r>
            <a:r>
              <a:rPr lang="en-IE" sz="2400" i="1" dirty="0">
                <a:solidFill>
                  <a:schemeClr val="bg1"/>
                </a:solidFill>
              </a:rPr>
              <a:t> October 2024 </a:t>
            </a:r>
            <a:endParaRPr lang="en-IE" sz="2400" i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85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8C30DF-D429-7662-3DEF-868A0B852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961"/>
            <a:ext cx="8229600" cy="857250"/>
          </a:xfrm>
        </p:spPr>
        <p:txBody>
          <a:bodyPr/>
          <a:lstStyle/>
          <a:p>
            <a:r>
              <a:rPr lang="en-IE" sz="3600" b="1" dirty="0"/>
              <a:t>Clean Air Together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825AB-2993-A167-51FA-67E01A28B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5" r="18798" b="11070"/>
          <a:stretch/>
        </p:blipFill>
        <p:spPr>
          <a:xfrm>
            <a:off x="-3664" y="1085326"/>
            <a:ext cx="4575664" cy="4007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CE895-57B9-FE15-5205-458E0C04D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14" y="1161146"/>
            <a:ext cx="3192014" cy="1782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382DC-F3B2-7A63-E53A-CAC792ECD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181" y="3259792"/>
            <a:ext cx="3192011" cy="1782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B897F4-1A66-44A1-E968-1BD8B7327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129" y="3493294"/>
            <a:ext cx="1150144" cy="1171575"/>
          </a:xfrm>
          <a:prstGeom prst="rect">
            <a:avLst/>
          </a:prstGeom>
        </p:spPr>
      </p:pic>
      <p:pic>
        <p:nvPicPr>
          <p:cNvPr id="12" name="Graphic 11" descr="Person with idea with solid fill">
            <a:extLst>
              <a:ext uri="{FF2B5EF4-FFF2-40B4-BE49-F238E27FC236}">
                <a16:creationId xmlns:a16="http://schemas.microsoft.com/office/drawing/2014/main" id="{EDC50F65-2732-9C9E-FF1D-E4CDE8B5C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6707" y="1221582"/>
            <a:ext cx="1293019" cy="12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47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8C30DF-D429-7662-3DEF-868A0B852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961"/>
            <a:ext cx="8229600" cy="857250"/>
          </a:xfrm>
        </p:spPr>
        <p:txBody>
          <a:bodyPr/>
          <a:lstStyle/>
          <a:p>
            <a:r>
              <a:rPr lang="en-IE" sz="3600" b="1" dirty="0"/>
              <a:t>Clean Air Together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EFCA8-F085-3C91-8738-861E725EB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" y="1125317"/>
            <a:ext cx="2834705" cy="1590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EDBD9-8180-CC17-5CAF-DA0DEB7A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58" y="2813159"/>
            <a:ext cx="1559160" cy="20987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E594B8-007A-B19D-34C8-F1AD614A5774}"/>
              </a:ext>
            </a:extLst>
          </p:cNvPr>
          <p:cNvGrpSpPr/>
          <p:nvPr/>
        </p:nvGrpSpPr>
        <p:grpSpPr>
          <a:xfrm>
            <a:off x="3149366" y="1127070"/>
            <a:ext cx="4142951" cy="890060"/>
            <a:chOff x="2370354" y="1502759"/>
            <a:chExt cx="5523935" cy="11867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C715542-0CD0-B455-4689-00823AA3BDCB}"/>
                </a:ext>
              </a:extLst>
            </p:cNvPr>
            <p:cNvSpPr/>
            <p:nvPr/>
          </p:nvSpPr>
          <p:spPr>
            <a:xfrm>
              <a:off x="2370354" y="1515047"/>
              <a:ext cx="1796051" cy="1174459"/>
            </a:xfrm>
            <a:prstGeom prst="round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9477C1-485E-9B2D-C413-2696AF4ACAB3}"/>
                </a:ext>
              </a:extLst>
            </p:cNvPr>
            <p:cNvSpPr txBox="1"/>
            <p:nvPr/>
          </p:nvSpPr>
          <p:spPr>
            <a:xfrm>
              <a:off x="2387131" y="1593543"/>
              <a:ext cx="161108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350" b="1" dirty="0">
                  <a:solidFill>
                    <a:srgbClr val="0070C0"/>
                  </a:solidFill>
                </a:rPr>
                <a:t>August</a:t>
              </a:r>
            </a:p>
            <a:p>
              <a:pPr algn="ctr"/>
              <a:r>
                <a:rPr lang="en-IE" sz="1350" b="1" dirty="0">
                  <a:solidFill>
                    <a:srgbClr val="0070C0"/>
                  </a:solidFill>
                </a:rPr>
                <a:t> </a:t>
              </a:r>
            </a:p>
            <a:p>
              <a:pPr algn="ctr"/>
              <a:r>
                <a:rPr lang="en-IE" sz="1350" b="1" dirty="0">
                  <a:solidFill>
                    <a:srgbClr val="0070C0"/>
                  </a:solidFill>
                </a:rPr>
                <a:t>Recruitment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F54575-FD96-7035-D629-CAC97D1FE15B}"/>
                </a:ext>
              </a:extLst>
            </p:cNvPr>
            <p:cNvSpPr txBox="1"/>
            <p:nvPr/>
          </p:nvSpPr>
          <p:spPr>
            <a:xfrm>
              <a:off x="4241054" y="1594940"/>
              <a:ext cx="1828224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350" b="1" dirty="0">
                  <a:solidFill>
                    <a:srgbClr val="00B050"/>
                  </a:solidFill>
                </a:rPr>
                <a:t>October</a:t>
              </a:r>
            </a:p>
            <a:p>
              <a:pPr algn="ctr"/>
              <a:r>
                <a:rPr lang="en-IE" sz="1350" b="1" dirty="0">
                  <a:solidFill>
                    <a:srgbClr val="00B050"/>
                  </a:solidFill>
                </a:rPr>
                <a:t> </a:t>
              </a:r>
            </a:p>
            <a:p>
              <a:pPr algn="ctr"/>
              <a:r>
                <a:rPr lang="en-IE" sz="1350" b="1" dirty="0">
                  <a:solidFill>
                    <a:srgbClr val="00B050"/>
                  </a:solidFill>
                </a:rPr>
                <a:t>Measurement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9DF865-5F10-0940-64DA-E8382FA4653B}"/>
                </a:ext>
              </a:extLst>
            </p:cNvPr>
            <p:cNvSpPr txBox="1"/>
            <p:nvPr/>
          </p:nvSpPr>
          <p:spPr>
            <a:xfrm>
              <a:off x="6190721" y="1625222"/>
              <a:ext cx="161108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350" b="1" dirty="0">
                  <a:solidFill>
                    <a:schemeClr val="accent6">
                      <a:lumMod val="75000"/>
                    </a:schemeClr>
                  </a:solidFill>
                </a:rPr>
                <a:t>February</a:t>
              </a:r>
            </a:p>
            <a:p>
              <a:pPr algn="ctr"/>
              <a:r>
                <a:rPr lang="en-IE" sz="135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IE" sz="1350" b="1" dirty="0">
                  <a:solidFill>
                    <a:schemeClr val="accent6">
                      <a:lumMod val="75000"/>
                    </a:schemeClr>
                  </a:solidFill>
                </a:rPr>
                <a:t>Results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FC631C7-FBF8-0DBA-3E80-A94D36066F52}"/>
                </a:ext>
              </a:extLst>
            </p:cNvPr>
            <p:cNvSpPr/>
            <p:nvPr/>
          </p:nvSpPr>
          <p:spPr>
            <a:xfrm>
              <a:off x="4234296" y="1502759"/>
              <a:ext cx="1796051" cy="1174459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6E791D3-3038-11D3-3AA6-F5735E8A8032}"/>
                </a:ext>
              </a:extLst>
            </p:cNvPr>
            <p:cNvSpPr/>
            <p:nvPr/>
          </p:nvSpPr>
          <p:spPr>
            <a:xfrm>
              <a:off x="6098238" y="1515047"/>
              <a:ext cx="1796051" cy="1174459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</p:grpSp>
      <p:pic>
        <p:nvPicPr>
          <p:cNvPr id="17" name="Picture 1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6F3232A-6540-769A-0DF2-8A4348B0C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669" y="2153229"/>
            <a:ext cx="5686425" cy="25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3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with blue dots&#10;&#10;Description automatically generated">
            <a:extLst>
              <a:ext uri="{FF2B5EF4-FFF2-40B4-BE49-F238E27FC236}">
                <a16:creationId xmlns:a16="http://schemas.microsoft.com/office/drawing/2014/main" id="{6C0288E2-F16F-DBCE-92AC-4B01D52F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11" y="2754696"/>
            <a:ext cx="4652969" cy="238467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C01AF-43BB-E479-8E3C-7ADB0B864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592" y="25128"/>
            <a:ext cx="4288350" cy="26175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08A523-A56B-238E-48E5-9C2CADBE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" y="22293"/>
            <a:ext cx="4716822" cy="261828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2B8F2534-954F-1E03-4544-85D04D7F32DC}"/>
              </a:ext>
            </a:extLst>
          </p:cNvPr>
          <p:cNvSpPr txBox="1"/>
          <p:nvPr/>
        </p:nvSpPr>
        <p:spPr>
          <a:xfrm>
            <a:off x="24424" y="2706436"/>
            <a:ext cx="2918519" cy="530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>
                <a:solidFill>
                  <a:srgbClr val="0070C0"/>
                </a:solidFill>
              </a:rPr>
              <a:t>Dublin – 2021</a:t>
            </a:r>
          </a:p>
          <a:p>
            <a:r>
              <a:rPr lang="en-IE" sz="1500" b="1" dirty="0">
                <a:solidFill>
                  <a:srgbClr val="0070C0"/>
                </a:solidFill>
              </a:rPr>
              <a:t>1,000 participants </a:t>
            </a:r>
            <a:endParaRPr lang="en-IE" sz="15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513209E-7968-C19B-2CDE-021A818C21FD}"/>
              </a:ext>
            </a:extLst>
          </p:cNvPr>
          <p:cNvSpPr txBox="1"/>
          <p:nvPr/>
        </p:nvSpPr>
        <p:spPr>
          <a:xfrm>
            <a:off x="7576686" y="2721246"/>
            <a:ext cx="2918519" cy="530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>
                <a:solidFill>
                  <a:srgbClr val="FF0000"/>
                </a:solidFill>
              </a:rPr>
              <a:t>Cork – 2022 </a:t>
            </a:r>
            <a:endParaRPr lang="en-US" sz="1350">
              <a:solidFill>
                <a:srgbClr val="FF0000"/>
              </a:solidFill>
            </a:endParaRPr>
          </a:p>
          <a:p>
            <a:r>
              <a:rPr lang="en-IE" sz="1500" b="1" dirty="0">
                <a:solidFill>
                  <a:srgbClr val="FF0000"/>
                </a:solidFill>
              </a:rPr>
              <a:t>700 participants </a:t>
            </a:r>
            <a:endParaRPr lang="en-IE" sz="1350" dirty="0">
              <a:solidFill>
                <a:srgbClr val="FF0000"/>
              </a:solidFill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F0452B2-2E82-8314-F36F-22EDBFF1A24A}"/>
              </a:ext>
            </a:extLst>
          </p:cNvPr>
          <p:cNvSpPr txBox="1"/>
          <p:nvPr/>
        </p:nvSpPr>
        <p:spPr>
          <a:xfrm>
            <a:off x="630349" y="4573885"/>
            <a:ext cx="2918519" cy="530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>
                <a:solidFill>
                  <a:srgbClr val="C00000"/>
                </a:solidFill>
              </a:rPr>
              <a:t>Galway – 2023 </a:t>
            </a:r>
          </a:p>
          <a:p>
            <a:r>
              <a:rPr lang="en-IE" sz="1500" b="1" dirty="0">
                <a:solidFill>
                  <a:srgbClr val="C00000"/>
                </a:solidFill>
              </a:rPr>
              <a:t>300 participants </a:t>
            </a:r>
            <a:endParaRPr lang="en-IE" sz="1500" b="1" dirty="0">
              <a:solidFill>
                <a:srgbClr val="C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6470-79A8-B753-843C-E65BED6F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00101"/>
            <a:ext cx="8229600" cy="857250"/>
          </a:xfrm>
        </p:spPr>
        <p:txBody>
          <a:bodyPr/>
          <a:lstStyle/>
          <a:p>
            <a:r>
              <a:rPr lang="en-IE" dirty="0"/>
              <a:t>CAT Limerick Recruitment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D1D781-D180-862C-4B46-14E8917DC3EB}"/>
              </a:ext>
            </a:extLst>
          </p:cNvPr>
          <p:cNvGrpSpPr/>
          <p:nvPr/>
        </p:nvGrpSpPr>
        <p:grpSpPr>
          <a:xfrm>
            <a:off x="2163170" y="1098645"/>
            <a:ext cx="4606120" cy="3635874"/>
            <a:chOff x="4572000" y="1065214"/>
            <a:chExt cx="4343317" cy="3689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56BCEE-107D-3DA5-D6C7-6C66EC7E6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065214"/>
              <a:ext cx="4343317" cy="36894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C753AC-3805-0DA1-54E4-C21E9FF2F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065214"/>
              <a:ext cx="1116531" cy="131551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5847DD-8E91-AC6B-2F85-CFB6266410CD}"/>
              </a:ext>
            </a:extLst>
          </p:cNvPr>
          <p:cNvSpPr txBox="1"/>
          <p:nvPr/>
        </p:nvSpPr>
        <p:spPr>
          <a:xfrm>
            <a:off x="2387066" y="4822260"/>
            <a:ext cx="762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In collaboration with EPA Analytics team </a:t>
            </a:r>
          </a:p>
        </p:txBody>
      </p:sp>
    </p:spTree>
    <p:extLst>
      <p:ext uri="{BB962C8B-B14F-4D97-AF65-F5344CB8AC3E}">
        <p14:creationId xmlns:p14="http://schemas.microsoft.com/office/powerpoint/2010/main" val="396205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fe Emerald | Environmental Protection Agency">
            <a:extLst>
              <a:ext uri="{FF2B5EF4-FFF2-40B4-BE49-F238E27FC236}">
                <a16:creationId xmlns:a16="http://schemas.microsoft.com/office/drawing/2014/main" id="{E52A9EF1-86D5-BEFA-46A5-E75E3791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831" y="1064166"/>
            <a:ext cx="1829649" cy="857059"/>
          </a:xfrm>
          <a:prstGeom prst="rect">
            <a:avLst/>
          </a:prstGeom>
        </p:spPr>
      </p:pic>
      <p:pic>
        <p:nvPicPr>
          <p:cNvPr id="6" name="Picture 5" descr="A map of ireland with a map of the country&#10;&#10;Description automatically generated">
            <a:extLst>
              <a:ext uri="{FF2B5EF4-FFF2-40B4-BE49-F238E27FC236}">
                <a16:creationId xmlns:a16="http://schemas.microsoft.com/office/drawing/2014/main" id="{9C426E91-9EC6-E4CA-541B-9A917FF1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1921225"/>
            <a:ext cx="3043238" cy="27932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6E373D-1A1E-C025-688F-DFDCED0AF991}"/>
              </a:ext>
            </a:extLst>
          </p:cNvPr>
          <p:cNvGrpSpPr/>
          <p:nvPr/>
        </p:nvGrpSpPr>
        <p:grpSpPr>
          <a:xfrm>
            <a:off x="313010" y="1978375"/>
            <a:ext cx="5329238" cy="2736056"/>
            <a:chOff x="4281488" y="2657475"/>
            <a:chExt cx="7105650" cy="3648075"/>
          </a:xfrm>
        </p:grpSpPr>
        <p:pic>
          <p:nvPicPr>
            <p:cNvPr id="8" name="Picture 7" descr="A map of a city with blue dots and a road&#10;&#10;Description automatically generated">
              <a:extLst>
                <a:ext uri="{FF2B5EF4-FFF2-40B4-BE49-F238E27FC236}">
                  <a16:creationId xmlns:a16="http://schemas.microsoft.com/office/drawing/2014/main" id="{81F240B4-80D7-3B97-BC23-EFF2EFF29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488" y="2657475"/>
              <a:ext cx="7105650" cy="364807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5F4E2B-03A8-9324-2B29-CCF9EA9947C2}"/>
                </a:ext>
              </a:extLst>
            </p:cNvPr>
            <p:cNvSpPr/>
            <p:nvPr/>
          </p:nvSpPr>
          <p:spPr>
            <a:xfrm>
              <a:off x="6962775" y="4095750"/>
              <a:ext cx="666750" cy="6381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722D495-6500-6A1C-FA34-17DF395A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961"/>
            <a:ext cx="8229600" cy="857250"/>
          </a:xfrm>
        </p:spPr>
        <p:txBody>
          <a:bodyPr/>
          <a:lstStyle/>
          <a:p>
            <a:r>
              <a:rPr lang="en-IE" sz="3600" b="1" dirty="0"/>
              <a:t>How we use the data</a:t>
            </a:r>
          </a:p>
        </p:txBody>
      </p:sp>
    </p:spTree>
    <p:extLst>
      <p:ext uri="{BB962C8B-B14F-4D97-AF65-F5344CB8AC3E}">
        <p14:creationId xmlns:p14="http://schemas.microsoft.com/office/powerpoint/2010/main" val="2618586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E91B70-87B5-03AC-3313-734C1622A2F3}"/>
              </a:ext>
            </a:extLst>
          </p:cNvPr>
          <p:cNvSpPr txBox="1"/>
          <p:nvPr/>
        </p:nvSpPr>
        <p:spPr>
          <a:xfrm>
            <a:off x="994336" y="3328507"/>
            <a:ext cx="3293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002060"/>
                </a:solidFill>
              </a:rPr>
              <a:t>Monitoring antimicrobial resistance (AMR) in our environment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F6ABC-6A23-2AAA-0F0C-B84AC30B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46" y="1237673"/>
            <a:ext cx="2542513" cy="1960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302AC-8888-4B2C-21E8-DD162C4A8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74" y="1150736"/>
            <a:ext cx="2636383" cy="2712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8A578-E2F9-5C9B-D0FD-C7D9542A92C4}"/>
              </a:ext>
            </a:extLst>
          </p:cNvPr>
          <p:cNvSpPr txBox="1"/>
          <p:nvPr/>
        </p:nvSpPr>
        <p:spPr>
          <a:xfrm>
            <a:off x="5040974" y="3911402"/>
            <a:ext cx="329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002060"/>
                </a:solidFill>
              </a:rPr>
              <a:t>Engaging citizens through citizen science</a:t>
            </a:r>
          </a:p>
        </p:txBody>
      </p:sp>
    </p:spTree>
    <p:extLst>
      <p:ext uri="{BB962C8B-B14F-4D97-AF65-F5344CB8AC3E}">
        <p14:creationId xmlns:p14="http://schemas.microsoft.com/office/powerpoint/2010/main" val="272579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AA2329-08A1-CEBD-CF9B-5902A8C8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508" y="1102142"/>
            <a:ext cx="2628328" cy="375959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CF317C6-ECC3-BE47-32E3-CC883E33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04" y="1092998"/>
            <a:ext cx="39814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1EA2298-01AD-8DD9-402B-35E22D96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998"/>
            <a:ext cx="2628328" cy="37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9D8AEE-A53D-D15E-8EEF-371F52396E05}"/>
              </a:ext>
            </a:extLst>
          </p:cNvPr>
          <p:cNvSpPr txBox="1"/>
          <p:nvPr/>
        </p:nvSpPr>
        <p:spPr>
          <a:xfrm>
            <a:off x="210312" y="281766"/>
            <a:ext cx="60716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Action on AMR – </a:t>
            </a:r>
            <a:r>
              <a:rPr lang="en-IE" sz="27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iNAP</a:t>
            </a:r>
            <a:r>
              <a:rPr lang="en-IE" sz="2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 iNAP2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1C543-0B22-E858-162B-91781187A058}"/>
              </a:ext>
            </a:extLst>
          </p:cNvPr>
          <p:cNvSpPr/>
          <p:nvPr/>
        </p:nvSpPr>
        <p:spPr>
          <a:xfrm>
            <a:off x="5168836" y="1542472"/>
            <a:ext cx="3975164" cy="443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925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9F3369-F626-38D2-7BE0-3F85CA4EE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704"/>
            <a:ext cx="2937548" cy="40827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861E8-2AF6-4C4B-CFFA-F3C0524C1603}"/>
              </a:ext>
            </a:extLst>
          </p:cNvPr>
          <p:cNvSpPr txBox="1">
            <a:spLocks/>
          </p:cNvSpPr>
          <p:nvPr/>
        </p:nvSpPr>
        <p:spPr bwMode="auto">
          <a:xfrm>
            <a:off x="3307608" y="599244"/>
            <a:ext cx="351039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Zapf Dingbats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Zapf Dingbats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1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Zapf Dingbats" charset="2"/>
              <a:buChar char="n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685800">
              <a:buFont typeface="Courier New" panose="02070309020205020404" pitchFamily="49" charset="0"/>
              <a:buChar char="o"/>
              <a:defRPr/>
            </a:pPr>
            <a:endParaRPr lang="en-IE" sz="1600" b="1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buFont typeface="Courier New" panose="02070309020205020404" pitchFamily="49" charset="0"/>
              <a:buChar char="o"/>
              <a:defRPr/>
            </a:pPr>
            <a:endParaRPr lang="en-IE" sz="1600" b="1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buClr>
                <a:srgbClr val="2D2DB9"/>
              </a:buClr>
              <a:buFont typeface="Wingdings" panose="05000000000000000000" pitchFamily="2" charset="2"/>
              <a:buChar char="§"/>
              <a:defRPr/>
            </a:pPr>
            <a:r>
              <a:rPr lang="en-IE" sz="1600" b="1" kern="0" dirty="0">
                <a:solidFill>
                  <a:srgbClr val="002060"/>
                </a:solidFill>
                <a:latin typeface="Arial"/>
              </a:rPr>
              <a:t>Liffey at Lucan Bridge</a:t>
            </a:r>
          </a:p>
          <a:p>
            <a:pPr marL="257175" indent="-257175" defTabSz="685800">
              <a:buClr>
                <a:srgbClr val="92D050"/>
              </a:buClr>
              <a:buFont typeface="Wingdings" panose="05000000000000000000" pitchFamily="2" charset="2"/>
              <a:buChar char="§"/>
              <a:defRPr/>
            </a:pPr>
            <a:r>
              <a:rPr lang="en-IE" sz="1600" b="1" kern="0" dirty="0" err="1">
                <a:solidFill>
                  <a:srgbClr val="002060"/>
                </a:solidFill>
                <a:latin typeface="Arial"/>
              </a:rPr>
              <a:t>Suir</a:t>
            </a:r>
            <a:r>
              <a:rPr lang="en-IE" sz="1600" b="1" kern="0" dirty="0">
                <a:solidFill>
                  <a:srgbClr val="002060"/>
                </a:solidFill>
                <a:latin typeface="Arial"/>
              </a:rPr>
              <a:t> at </a:t>
            </a:r>
            <a:r>
              <a:rPr lang="en-IE" sz="1600" b="1" kern="0" dirty="0" err="1">
                <a:solidFill>
                  <a:srgbClr val="002060"/>
                </a:solidFill>
                <a:latin typeface="Arial"/>
              </a:rPr>
              <a:t>Kilsheelan</a:t>
            </a:r>
            <a:r>
              <a:rPr lang="en-IE" sz="1600" b="1" kern="0" dirty="0">
                <a:solidFill>
                  <a:srgbClr val="002060"/>
                </a:solidFill>
                <a:latin typeface="Arial"/>
              </a:rPr>
              <a:t> Bridge</a:t>
            </a:r>
          </a:p>
          <a:p>
            <a:pPr marL="257175" indent="-257175" defTabSz="6858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IE" sz="1600" b="1" kern="0" dirty="0" err="1">
                <a:solidFill>
                  <a:srgbClr val="002060"/>
                </a:solidFill>
                <a:latin typeface="Arial"/>
              </a:rPr>
              <a:t>Nore</a:t>
            </a:r>
            <a:r>
              <a:rPr lang="en-IE" sz="1600" b="1" kern="0" dirty="0">
                <a:solidFill>
                  <a:srgbClr val="002060"/>
                </a:solidFill>
                <a:latin typeface="Arial"/>
              </a:rPr>
              <a:t> Estuary at </a:t>
            </a:r>
            <a:r>
              <a:rPr lang="en-IE" sz="1600" b="1" kern="0" dirty="0" err="1">
                <a:solidFill>
                  <a:srgbClr val="002060"/>
                </a:solidFill>
                <a:latin typeface="Arial"/>
              </a:rPr>
              <a:t>Inistiogue</a:t>
            </a:r>
            <a:endParaRPr lang="en-IE" sz="1600" b="1" kern="0" dirty="0">
              <a:solidFill>
                <a:srgbClr val="002060"/>
              </a:solidFill>
              <a:latin typeface="Arial"/>
            </a:endParaRPr>
          </a:p>
          <a:p>
            <a:pPr marL="257175" indent="-257175" defTabSz="685800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IE" sz="1600" b="1" kern="0" dirty="0">
                <a:solidFill>
                  <a:srgbClr val="002060"/>
                </a:solidFill>
                <a:latin typeface="Arial"/>
              </a:rPr>
              <a:t>Annalee 0.2 km d/s Cavan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3E8E2-46C0-DB17-E464-9342E563E9A9}"/>
              </a:ext>
            </a:extLst>
          </p:cNvPr>
          <p:cNvSpPr txBox="1"/>
          <p:nvPr/>
        </p:nvSpPr>
        <p:spPr>
          <a:xfrm>
            <a:off x="3307608" y="2489454"/>
            <a:ext cx="3926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IE" b="1" kern="0" dirty="0">
                <a:solidFill>
                  <a:srgbClr val="00B0F0"/>
                </a:solidFill>
                <a:latin typeface="Arial"/>
              </a:rPr>
              <a:t>Objective – to find the substances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7BDFC6-639F-6915-FC71-57774986B832}"/>
              </a:ext>
            </a:extLst>
          </p:cNvPr>
          <p:cNvSpPr txBox="1">
            <a:spLocks/>
          </p:cNvSpPr>
          <p:nvPr/>
        </p:nvSpPr>
        <p:spPr bwMode="auto">
          <a:xfrm>
            <a:off x="2859552" y="2770932"/>
            <a:ext cx="5918688" cy="204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Zapf Dingbats" charset="2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Zapf Dingbats" charset="2"/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Font typeface="Zapf Dingbats" charset="2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defTabSz="685800"/>
            <a:endParaRPr lang="en-IE" sz="1200" kern="0" dirty="0">
              <a:solidFill>
                <a:srgbClr val="000000"/>
              </a:solidFill>
              <a:latin typeface="Arial"/>
            </a:endParaRP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Large volume septic tanks</a:t>
            </a: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Wet/poorly drained soils</a:t>
            </a: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d/s of treatment plant with pharmaceutical facilities emitting to plant</a:t>
            </a: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d/s of Industry / licence facilities</a:t>
            </a: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Possible misconnections</a:t>
            </a: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d/s of a town</a:t>
            </a:r>
          </a:p>
          <a:p>
            <a:pPr marL="628650" lvl="1" indent="-285750" defTabSz="685800">
              <a:buFont typeface="Wingdings" panose="05000000000000000000" pitchFamily="2" charset="2"/>
              <a:buChar char="ü"/>
            </a:pPr>
            <a:r>
              <a:rPr lang="en-IE" sz="1200" b="0" kern="0" dirty="0">
                <a:solidFill>
                  <a:srgbClr val="002060"/>
                </a:solidFill>
                <a:latin typeface="Arial"/>
              </a:rPr>
              <a:t>d/s from agricultural pressure (tillage and pasture).</a:t>
            </a:r>
          </a:p>
          <a:p>
            <a:pPr marL="342900" lvl="1" defTabSz="685800"/>
            <a:endParaRPr lang="en-IE" sz="11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595AA2-9749-1114-1B78-35BB405E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2" y="156817"/>
            <a:ext cx="6172200" cy="857250"/>
          </a:xfrm>
        </p:spPr>
        <p:txBody>
          <a:bodyPr/>
          <a:lstStyle/>
          <a:p>
            <a:r>
              <a:rPr lang="en-IE" sz="3200" b="1" dirty="0">
                <a:solidFill>
                  <a:schemeClr val="bg1"/>
                </a:solidFill>
              </a:rPr>
              <a:t>WFD Watch list monitoring </a:t>
            </a:r>
          </a:p>
        </p:txBody>
      </p:sp>
    </p:spTree>
    <p:extLst>
      <p:ext uri="{BB962C8B-B14F-4D97-AF65-F5344CB8AC3E}">
        <p14:creationId xmlns:p14="http://schemas.microsoft.com/office/powerpoint/2010/main" val="259768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5AD5CB6-66E2-2D08-7F87-7EB0A6B8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229712"/>
            <a:ext cx="5647944" cy="628650"/>
          </a:xfrm>
        </p:spPr>
        <p:txBody>
          <a:bodyPr/>
          <a:lstStyle/>
          <a:p>
            <a:r>
              <a:rPr lang="en-IE" sz="3200" b="1" dirty="0">
                <a:solidFill>
                  <a:schemeClr val="bg1"/>
                </a:solidFill>
              </a:rPr>
              <a:t>Clinically relevant AMR bacteria in our Environment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FB3ED-94C9-62BB-6522-2ADCBC46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0" y="1148448"/>
            <a:ext cx="4802909" cy="1629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39D93D-3490-23AC-BC4A-AB205EFD6726}"/>
              </a:ext>
            </a:extLst>
          </p:cNvPr>
          <p:cNvSpPr/>
          <p:nvPr/>
        </p:nvSpPr>
        <p:spPr>
          <a:xfrm>
            <a:off x="4820394" y="1565813"/>
            <a:ext cx="3720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srgbClr val="FF0000"/>
                </a:solidFill>
                <a:latin typeface="Arial"/>
              </a:rPr>
              <a:t>First reported finding of this clinically relevant AMR bacterium in bathing waters in Europe</a:t>
            </a:r>
            <a:endParaRPr lang="en-IE" sz="16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9DF9E3-EA6E-F3D0-4BE5-17CCE363D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" t="6664" r="2677"/>
          <a:stretch/>
        </p:blipFill>
        <p:spPr>
          <a:xfrm>
            <a:off x="110998" y="2833159"/>
            <a:ext cx="4572744" cy="1916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64CC88-648A-4336-DB53-EF0A619BDE41}"/>
              </a:ext>
            </a:extLst>
          </p:cNvPr>
          <p:cNvSpPr/>
          <p:nvPr/>
        </p:nvSpPr>
        <p:spPr>
          <a:xfrm>
            <a:off x="4820394" y="2981267"/>
            <a:ext cx="3773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srgbClr val="002060"/>
                </a:solidFill>
                <a:latin typeface="Arial"/>
              </a:rPr>
              <a:t>Isolates of the CPE derived from the sewage collection system, the sewage storage tank and the outflow were 100% identical to those derived from a fresh water stream on one of the beaches, and to a clinical isolate</a:t>
            </a:r>
            <a:endParaRPr lang="en-IE" sz="16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19B31-B7CD-13A8-2D04-13D81AFE46C9}"/>
              </a:ext>
            </a:extLst>
          </p:cNvPr>
          <p:cNvSpPr/>
          <p:nvPr/>
        </p:nvSpPr>
        <p:spPr>
          <a:xfrm>
            <a:off x="1237320" y="4840002"/>
            <a:ext cx="75471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500" b="1" dirty="0">
                <a:solidFill>
                  <a:srgbClr val="FFFFFF"/>
                </a:solidFill>
                <a:latin typeface="Arial"/>
              </a:rPr>
              <a:t>Bathing water in the area was consistently of sufficient quality</a:t>
            </a:r>
          </a:p>
        </p:txBody>
      </p:sp>
    </p:spTree>
    <p:extLst>
      <p:ext uri="{BB962C8B-B14F-4D97-AF65-F5344CB8AC3E}">
        <p14:creationId xmlns:p14="http://schemas.microsoft.com/office/powerpoint/2010/main" val="8068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0FEA50-FD73-455A-F3DB-7B3AA9B0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361"/>
            <a:ext cx="2863569" cy="4040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A60B2-DCA1-F90F-E577-82F083CD6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8"/>
          <a:stretch/>
        </p:blipFill>
        <p:spPr>
          <a:xfrm>
            <a:off x="6118493" y="1075361"/>
            <a:ext cx="2844944" cy="138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62F2E-2189-1163-70A8-671619D91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86"/>
          <a:stretch/>
        </p:blipFill>
        <p:spPr>
          <a:xfrm>
            <a:off x="2897127" y="2614951"/>
            <a:ext cx="2952352" cy="1353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F44C2-01FC-CC2E-1566-533E811C3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28"/>
          <a:stretch/>
        </p:blipFill>
        <p:spPr>
          <a:xfrm>
            <a:off x="2863569" y="1102793"/>
            <a:ext cx="3092986" cy="1381102"/>
          </a:xfrm>
          <a:prstGeom prst="rect">
            <a:avLst/>
          </a:prstGeom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A7461818-A89A-12D1-F14D-1F1B35F2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8538"/>
            <a:ext cx="709676" cy="5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C425F6-F809-C682-DDCB-E1B4BF8277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340"/>
          <a:stretch/>
        </p:blipFill>
        <p:spPr>
          <a:xfrm>
            <a:off x="6118493" y="2542866"/>
            <a:ext cx="3013526" cy="13811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0BE0159-504B-3A3A-49B5-7D74A526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35" y="183992"/>
            <a:ext cx="5647944" cy="628650"/>
          </a:xfrm>
        </p:spPr>
        <p:txBody>
          <a:bodyPr/>
          <a:lstStyle/>
          <a:p>
            <a:r>
              <a:rPr lang="en-IE" sz="3200" b="1" dirty="0">
                <a:solidFill>
                  <a:schemeClr val="bg1"/>
                </a:solidFill>
              </a:rPr>
              <a:t>AREST project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348D7-0733-3DCB-D837-B38CD337DEF0}"/>
              </a:ext>
            </a:extLst>
          </p:cNvPr>
          <p:cNvSpPr txBox="1"/>
          <p:nvPr/>
        </p:nvSpPr>
        <p:spPr>
          <a:xfrm>
            <a:off x="2810230" y="3914825"/>
            <a:ext cx="69647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700" i="0" dirty="0">
                <a:solidFill>
                  <a:srgbClr val="0070C0"/>
                </a:solidFill>
                <a:effectLst/>
              </a:rPr>
              <a:t>“</a:t>
            </a:r>
            <a:r>
              <a:rPr lang="en-IE" sz="1700" i="1" dirty="0">
                <a:solidFill>
                  <a:srgbClr val="0070C0"/>
                </a:solidFill>
                <a:effectLst/>
              </a:rPr>
              <a:t>Results highlight need for regular monitoring of waters for AMR</a:t>
            </a:r>
            <a:r>
              <a:rPr lang="en-IE" sz="1700" dirty="0">
                <a:solidFill>
                  <a:srgbClr val="0070C0"/>
                </a:solidFill>
              </a:rPr>
              <a:t>”</a:t>
            </a:r>
            <a:r>
              <a:rPr lang="en-IE" sz="1700" i="0" dirty="0">
                <a:solidFill>
                  <a:srgbClr val="0070C0"/>
                </a:solidFill>
                <a:effectLst/>
              </a:rPr>
              <a:t> “</a:t>
            </a:r>
            <a:r>
              <a:rPr lang="en-IE" sz="1700" i="1" dirty="0">
                <a:solidFill>
                  <a:srgbClr val="0070C0"/>
                </a:solidFill>
                <a:effectLst/>
              </a:rPr>
              <a:t>Harmonised monitoring approach needed for environmental resistance surveillance</a:t>
            </a:r>
            <a:r>
              <a:rPr lang="en-IE" sz="1700" i="0" dirty="0">
                <a:solidFill>
                  <a:srgbClr val="0070C0"/>
                </a:solidFill>
                <a:effectLst/>
              </a:rPr>
              <a:t>”</a:t>
            </a:r>
            <a:endParaRPr lang="en-IE" sz="17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D05DA2-0B0C-3218-512A-69920A636810}"/>
              </a:ext>
            </a:extLst>
          </p:cNvPr>
          <p:cNvSpPr>
            <a:spLocks noGrp="1"/>
          </p:cNvSpPr>
          <p:nvPr/>
        </p:nvSpPr>
        <p:spPr bwMode="auto">
          <a:xfrm>
            <a:off x="60610" y="-91783"/>
            <a:ext cx="61206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IE" sz="3200" b="1" dirty="0"/>
              <a:t>Harmonised European survey of AMR in surface waters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6BFEC-6F64-1BDA-8C3D-13FDD822C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78"/>
          <a:stretch/>
        </p:blipFill>
        <p:spPr>
          <a:xfrm>
            <a:off x="60610" y="2235888"/>
            <a:ext cx="3990975" cy="75247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3228644-D6E6-B3E1-167E-CCEE909E4D5D}"/>
              </a:ext>
            </a:extLst>
          </p:cNvPr>
          <p:cNvSpPr txBox="1"/>
          <p:nvPr/>
        </p:nvSpPr>
        <p:spPr>
          <a:xfrm>
            <a:off x="60610" y="3107667"/>
            <a:ext cx="9202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u="sng" dirty="0">
                <a:solidFill>
                  <a:srgbClr val="002060"/>
                </a:solidFill>
              </a:rPr>
              <a:t>Aims</a:t>
            </a:r>
            <a:r>
              <a:rPr lang="en-IE" sz="2000" dirty="0">
                <a:solidFill>
                  <a:srgbClr val="002060"/>
                </a:solidFill>
              </a:rPr>
              <a:t>: </a:t>
            </a:r>
          </a:p>
          <a:p>
            <a:r>
              <a:rPr lang="en-IE" sz="2000" b="1" dirty="0">
                <a:solidFill>
                  <a:srgbClr val="002060"/>
                </a:solidFill>
              </a:rPr>
              <a:t>i) </a:t>
            </a:r>
            <a:r>
              <a:rPr lang="en-IE" sz="2000" dirty="0">
                <a:solidFill>
                  <a:srgbClr val="002060"/>
                </a:solidFill>
              </a:rPr>
              <a:t>to run a pilot survey of AMR in surface waters during 2024, enabling the first harmonised data collection and reporting of the selected resistance genes at European scale, and </a:t>
            </a:r>
          </a:p>
          <a:p>
            <a:r>
              <a:rPr lang="en-IE" sz="2000" b="1" dirty="0">
                <a:solidFill>
                  <a:srgbClr val="002060"/>
                </a:solidFill>
              </a:rPr>
              <a:t>ii) </a:t>
            </a:r>
            <a:r>
              <a:rPr lang="en-IE" sz="2000" dirty="0">
                <a:solidFill>
                  <a:srgbClr val="002060"/>
                </a:solidFill>
              </a:rPr>
              <a:t>to build capacity and experience for more quantitative monitoring in future.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9E972E2-E958-65BE-D191-119CF5EC5712}"/>
              </a:ext>
            </a:extLst>
          </p:cNvPr>
          <p:cNvSpPr txBox="1"/>
          <p:nvPr/>
        </p:nvSpPr>
        <p:spPr>
          <a:xfrm>
            <a:off x="-35014" y="1220225"/>
            <a:ext cx="9202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 dirty="0">
                <a:solidFill>
                  <a:srgbClr val="002060"/>
                </a:solidFill>
              </a:rPr>
              <a:t>Need to improve our understanding of the occurrence of AMR in surface waters, especially downstream of urban wastewater treatment facilities and in bathing/recreational waters</a:t>
            </a:r>
          </a:p>
        </p:txBody>
      </p:sp>
    </p:spTree>
    <p:extLst>
      <p:ext uri="{BB962C8B-B14F-4D97-AF65-F5344CB8AC3E}">
        <p14:creationId xmlns:p14="http://schemas.microsoft.com/office/powerpoint/2010/main" val="17167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E28A83-9C39-6B55-ED91-8C25E5311874}"/>
              </a:ext>
            </a:extLst>
          </p:cNvPr>
          <p:cNvSpPr txBox="1">
            <a:spLocks/>
          </p:cNvSpPr>
          <p:nvPr/>
        </p:nvSpPr>
        <p:spPr bwMode="auto">
          <a:xfrm>
            <a:off x="308752" y="-17569"/>
            <a:ext cx="61206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Harmonised European survey of AMR in surface waters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D33B6-F4F1-9764-3EA2-1C3BED60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4" y="1126914"/>
            <a:ext cx="2395254" cy="354043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A1BF7F4-CA73-CD11-5533-A04219349A04}"/>
              </a:ext>
            </a:extLst>
          </p:cNvPr>
          <p:cNvSpPr txBox="1"/>
          <p:nvPr/>
        </p:nvSpPr>
        <p:spPr>
          <a:xfrm>
            <a:off x="2241536" y="2038455"/>
            <a:ext cx="690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rgbClr val="002060"/>
                </a:solidFill>
                <a:latin typeface="Arial"/>
              </a:rPr>
              <a:t>Harmonised protocols developed for sampling locations, frequency, collection approach, sample handling and processing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F38DD91-F6B8-885D-7C94-7C1D9AEA425B}"/>
              </a:ext>
            </a:extLst>
          </p:cNvPr>
          <p:cNvSpPr txBox="1"/>
          <p:nvPr/>
        </p:nvSpPr>
        <p:spPr>
          <a:xfrm>
            <a:off x="2144582" y="3093256"/>
            <a:ext cx="6849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IE" dirty="0">
                <a:solidFill>
                  <a:srgbClr val="002060"/>
                </a:solidFill>
                <a:latin typeface="Arial"/>
              </a:rPr>
              <a:t>Agreed analytical methods being used - </a:t>
            </a:r>
            <a:r>
              <a:rPr lang="en-IE" b="1" dirty="0">
                <a:solidFill>
                  <a:srgbClr val="002060"/>
                </a:solidFill>
                <a:latin typeface="Arial"/>
              </a:rPr>
              <a:t>qPCR</a:t>
            </a:r>
            <a:r>
              <a:rPr lang="en-IE" dirty="0">
                <a:solidFill>
                  <a:srgbClr val="002060"/>
                </a:solidFill>
                <a:latin typeface="Arial"/>
              </a:rPr>
              <a:t> and </a:t>
            </a:r>
            <a:r>
              <a:rPr lang="en-IE" b="1" dirty="0">
                <a:solidFill>
                  <a:srgbClr val="002060"/>
                </a:solidFill>
                <a:latin typeface="Arial"/>
              </a:rPr>
              <a:t>culturing</a:t>
            </a:r>
            <a:r>
              <a:rPr lang="en-IE" dirty="0">
                <a:solidFill>
                  <a:srgbClr val="002060"/>
                </a:solidFill>
                <a:latin typeface="Arial"/>
              </a:rPr>
              <a:t>. </a:t>
            </a:r>
            <a:endParaRPr lang="nb-NO" baseline="-25000" dirty="0">
              <a:solidFill>
                <a:srgbClr val="002060"/>
              </a:solidFill>
              <a:latin typeface="Arial"/>
            </a:endParaRPr>
          </a:p>
          <a:p>
            <a:pPr algn="l" rtl="0" fontAlgn="base"/>
            <a:endParaRPr lang="en-US" dirty="0">
              <a:solidFill>
                <a:srgbClr val="002060"/>
              </a:solidFill>
              <a:latin typeface="Arial"/>
            </a:endParaRPr>
          </a:p>
          <a:p>
            <a:endParaRPr lang="en-IE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3A89B03E-8471-80B7-D545-ED6DCFEE99B4}"/>
              </a:ext>
            </a:extLst>
          </p:cNvPr>
          <p:cNvSpPr txBox="1"/>
          <p:nvPr/>
        </p:nvSpPr>
        <p:spPr>
          <a:xfrm>
            <a:off x="2144582" y="3913091"/>
            <a:ext cx="659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rgbClr val="002060"/>
                </a:solidFill>
                <a:latin typeface="Arial"/>
              </a:rPr>
              <a:t>Data collection, interpretation, output – data flow developed by EEA 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07E2AF3-A333-BC2A-A4D7-A046EDD550CC}"/>
              </a:ext>
            </a:extLst>
          </p:cNvPr>
          <p:cNvSpPr txBox="1"/>
          <p:nvPr/>
        </p:nvSpPr>
        <p:spPr>
          <a:xfrm>
            <a:off x="2241536" y="1351557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rgbClr val="002060"/>
                </a:solidFill>
              </a:rPr>
              <a:t>AMR dissemination and transmission, </a:t>
            </a:r>
            <a:r>
              <a:rPr lang="en-IE" dirty="0">
                <a:solidFill>
                  <a:srgbClr val="002060"/>
                </a:solidFill>
                <a:latin typeface="Arial"/>
              </a:rPr>
              <a:t>impacts of WWTP </a:t>
            </a:r>
            <a:r>
              <a:rPr lang="en-IE" dirty="0">
                <a:solidFill>
                  <a:srgbClr val="00206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3504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ACE3-C5F8-44F4-0FFD-136D6A7F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1C952-2746-4886-0FC3-1204DD6D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1145162"/>
            <a:ext cx="8437595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77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DB5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C81FD15AB72C4C91F8954F2B6262A9" ma:contentTypeVersion="18" ma:contentTypeDescription="Create a new document." ma:contentTypeScope="" ma:versionID="ead295de815ec8ddaf7cc32e8e636dcc">
  <xsd:schema xmlns:xsd="http://www.w3.org/2001/XMLSchema" xmlns:xs="http://www.w3.org/2001/XMLSchema" xmlns:p="http://schemas.microsoft.com/office/2006/metadata/properties" xmlns:ns3="b2783d96-6284-4b86-89b6-1c2390b5dc21" xmlns:ns4="f8f28fe7-f77c-4c21-83ad-544b087838e6" targetNamespace="http://schemas.microsoft.com/office/2006/metadata/properties" ma:root="true" ma:fieldsID="274f6bfb4067ef3eafb569a5653b7ed2" ns3:_="" ns4:_="">
    <xsd:import namespace="b2783d96-6284-4b86-89b6-1c2390b5dc21"/>
    <xsd:import namespace="f8f28fe7-f77c-4c21-83ad-544b087838e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83d96-6284-4b86-89b6-1c2390b5dc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28fe7-f77c-4c21-83ad-544b08783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8f28fe7-f77c-4c21-83ad-544b087838e6" xsi:nil="true"/>
  </documentManagement>
</p:properties>
</file>

<file path=customXml/itemProps1.xml><?xml version="1.0" encoding="utf-8"?>
<ds:datastoreItem xmlns:ds="http://schemas.openxmlformats.org/officeDocument/2006/customXml" ds:itemID="{F7709A74-B5C9-420F-841A-AC34FCD50466}">
  <ds:schemaRefs>
    <ds:schemaRef ds:uri="b2783d96-6284-4b86-89b6-1c2390b5dc21"/>
    <ds:schemaRef ds:uri="f8f28fe7-f77c-4c21-83ad-544b087838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DEEF1B-977E-495F-AF8A-BBFF36D7F1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D958F6-01CA-4A44-B6CA-35C52FBC90FF}">
  <ds:schemaRefs>
    <ds:schemaRef ds:uri="b2783d96-6284-4b86-89b6-1c2390b5dc21"/>
    <ds:schemaRef ds:uri="f8f28fe7-f77c-4c21-83ad-544b087838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2162</TotalTime>
  <Words>411</Words>
  <Application>Microsoft Office PowerPoint</Application>
  <PresentationFormat>On-screen Show (16:9)</PresentationFormat>
  <Paragraphs>69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Wingdings</vt:lpstr>
      <vt:lpstr>Zapf Dingbats</vt:lpstr>
      <vt:lpstr>Office Theme</vt:lpstr>
      <vt:lpstr> EPA Environment &amp; Health activities  </vt:lpstr>
      <vt:lpstr>PowerPoint Presentation</vt:lpstr>
      <vt:lpstr>PowerPoint Presentation</vt:lpstr>
      <vt:lpstr>WFD Watch list monitoring </vt:lpstr>
      <vt:lpstr>Clinically relevant AMR bacteria in our Environment</vt:lpstr>
      <vt:lpstr>AREST project </vt:lpstr>
      <vt:lpstr>PowerPoint Presentation</vt:lpstr>
      <vt:lpstr>PowerPoint Presentation</vt:lpstr>
      <vt:lpstr>PowerPoint Presentation</vt:lpstr>
      <vt:lpstr>Clean Air Together</vt:lpstr>
      <vt:lpstr>Clean Air Together</vt:lpstr>
      <vt:lpstr>PowerPoint Presentation</vt:lpstr>
      <vt:lpstr>CAT Limerick Recruitment </vt:lpstr>
      <vt:lpstr>How we use the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EPA Research Update   Health and Environment</dc:title>
  <dc:creator>Anna Shore</dc:creator>
  <cp:lastModifiedBy>Aisling OConnor</cp:lastModifiedBy>
  <cp:revision>474</cp:revision>
  <dcterms:created xsi:type="dcterms:W3CDTF">2023-11-30T11:19:03Z</dcterms:created>
  <dcterms:modified xsi:type="dcterms:W3CDTF">2024-11-18T12:38:37Z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0x010100ADC81FD15AB72C4C91F8954F2B6262A9</vt:lpwstr>
  </property>
</Properties>
</file>