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283" r:id="rId3"/>
    <p:sldId id="337" r:id="rId4"/>
    <p:sldId id="285" r:id="rId5"/>
    <p:sldId id="286" r:id="rId6"/>
    <p:sldId id="287" r:id="rId7"/>
    <p:sldId id="344" r:id="rId8"/>
    <p:sldId id="345" r:id="rId9"/>
    <p:sldId id="346" r:id="rId10"/>
    <p:sldId id="347" r:id="rId11"/>
    <p:sldId id="349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817C-A090-4DA9-BD93-8C7942B7E138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200A1-4A94-4CC5-BD1D-6DD02CF2C6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986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3 main outputs: 3-day forecast, Now-cast maps, historical annual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4150-61E2-42EC-8F48-6298539F7C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952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C3D9-A6F1-43FC-9DE8-363181BB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F31A9-663D-4E29-8AEF-D0A194171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60D3-BF0C-4027-B4C2-C7363C5D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3433F-2F80-48A3-B33E-2DBBAF6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65A95-3364-48F6-B4FC-5C906F5E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791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3523-3D8D-4AE6-BE33-4207BC8F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C2A59-D396-46AF-B98B-47C9A614C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53399-35BF-44C4-B4D1-06270CA0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22E26-1093-4FCA-83A5-F947E400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312B7-9ACF-4736-A89A-7C4BAFAC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799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4B961-CD40-4158-B476-2826B3DC5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28846-D918-4E4C-970B-C12DA93A0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C9510-1905-4C6E-9880-D794045E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9400-1A18-4D38-99A3-5A6C15F2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4BA70-C1B3-4512-B7C7-B9CFD2A7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8098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318002" y="-21696"/>
            <a:ext cx="7873999" cy="6879696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759617" y="3299618"/>
            <a:ext cx="6879697" cy="237069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64656"/>
          <a:stretch/>
        </p:blipFill>
        <p:spPr>
          <a:xfrm>
            <a:off x="-50800" y="2244973"/>
            <a:ext cx="4097867" cy="156807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18001" y="-21696"/>
            <a:ext cx="7899399" cy="5760000"/>
          </a:xfrm>
          <a:prstGeom prst="rect">
            <a:avLst/>
          </a:prstGeom>
        </p:spPr>
        <p:txBody>
          <a:bodyPr lIns="360000" tIns="0" rIns="360000" bIns="144000" anchor="ctr" anchorCtr="0"/>
          <a:lstStyle>
            <a:lvl1pPr>
              <a:defRPr sz="5333" b="0">
                <a:solidFill>
                  <a:schemeClr val="bg1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18000" y="5738285"/>
            <a:ext cx="7920000" cy="1119716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ctr">
              <a:spcBef>
                <a:spcPts val="2784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 algn="ctr">
              <a:spcBef>
                <a:spcPts val="2784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ctr">
              <a:spcBef>
                <a:spcPts val="2784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2784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ctr">
              <a:spcBef>
                <a:spcPts val="2784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Co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1695"/>
            <a:ext cx="12192000" cy="1439333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0" y="6311372"/>
            <a:ext cx="12192000" cy="237067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96819"/>
            <a:ext cx="10972800" cy="7318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Arial"/>
              <a:buNone/>
              <a:defRPr sz="2667">
                <a:solidFill>
                  <a:srgbClr val="00AFA3"/>
                </a:solidFill>
              </a:defRPr>
            </a:lvl1pPr>
            <a:lvl2pPr marL="479988" indent="0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Arial"/>
              <a:buNone/>
              <a:defRPr sz="2133">
                <a:solidFill>
                  <a:srgbClr val="006DB5"/>
                </a:solidFill>
              </a:defRPr>
            </a:lvl2pPr>
            <a:lvl3pPr marL="959976" indent="0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Arial"/>
              <a:buNone/>
              <a:defRPr sz="2133">
                <a:solidFill>
                  <a:srgbClr val="006DB5"/>
                </a:solidFill>
              </a:defRPr>
            </a:lvl3pPr>
            <a:lvl4pPr marL="1439964" indent="0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Arial"/>
              <a:buNone/>
              <a:defRPr sz="2133">
                <a:solidFill>
                  <a:srgbClr val="006DB5"/>
                </a:solidFill>
              </a:defRPr>
            </a:lvl4pPr>
            <a:lvl5pPr marL="1919952" indent="0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Arial"/>
              <a:buNone/>
              <a:defRPr sz="2133">
                <a:solidFill>
                  <a:srgbClr val="006DB5"/>
                </a:solidFill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09600" y="2528655"/>
            <a:ext cx="10972800" cy="3588644"/>
          </a:xfrm>
          <a:prstGeom prst="rect">
            <a:avLst/>
          </a:prstGeom>
        </p:spPr>
        <p:txBody>
          <a:bodyPr lIns="0" tIns="0" rIns="0" bIns="0" anchor="t" anchorCtr="0"/>
          <a:lstStyle>
            <a:lvl1pPr marL="479988" indent="-479988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>
                <a:solidFill>
                  <a:srgbClr val="006DB5"/>
                </a:solidFill>
              </a:defRPr>
            </a:lvl1pPr>
            <a:lvl2pPr marL="959976" indent="-479988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>
                <a:solidFill>
                  <a:srgbClr val="006DB5"/>
                </a:solidFill>
              </a:defRPr>
            </a:lvl2pPr>
            <a:lvl3pPr marL="1439964" indent="-479988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>
                <a:solidFill>
                  <a:srgbClr val="006DB5"/>
                </a:solidFill>
              </a:defRPr>
            </a:lvl3pPr>
            <a:lvl4pPr marL="1919952" indent="-479988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>
                <a:solidFill>
                  <a:srgbClr val="006DB5"/>
                </a:solidFill>
              </a:defRPr>
            </a:lvl4pPr>
            <a:lvl5pPr marL="2399940" indent="-479988"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>
                <a:solidFill>
                  <a:srgbClr val="006DB5"/>
                </a:solidFill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9733" y="0"/>
            <a:ext cx="2167467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7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2CA4-2778-4E7D-A085-39FCC5DD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9E90B-F6DA-480B-9A46-7C5BC2F5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BB1B-F74A-4C36-B541-43FAA672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17FC0-8C39-4953-A64C-86AB9634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BB7E-5399-438C-93AD-F19204E0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697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1639-19AD-4340-B261-D3FA2F0E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A0315-16DC-4862-8420-2CDA6456C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43DF1-EEAA-4755-8919-5828B652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6CBED-21F6-43D9-A9D3-4B61A03A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6EB7B-D4F9-436F-85C9-C334F148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799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D0FC-00F4-41A4-AF62-417C1A33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99FEF-6A7C-4F68-8B6B-4FBEC7991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6F3BE-871A-4402-8420-5113667E8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C7EDE-91CD-46CD-BA5A-1A5FC4A7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2AF72-5F83-465F-B191-87694FC7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001-595F-45C9-A3BF-9EAA048F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990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1AE3-6FF9-4E63-97B5-2C3A8EE5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5EEE-DCF0-4A58-9685-BA89F7A0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D5D35-A33F-405A-8300-7923EF39A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A57D5-0EC7-4D85-9F86-4C98FB652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A9C03-E42C-401B-BA27-B5E4FEE88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17283-D990-460B-AF8D-BDED440A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17C1DF-4500-451C-8B67-4ABEC278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845E6-4798-4736-9BF2-F10019C0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A3AE-EFC2-428A-B1FB-1E485168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2893-2D0A-46A4-964D-9F188906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1616A-05C0-41BF-824E-C686C980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FA46F-2036-42D7-A90B-AC1DF8D8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97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DB697-74D8-413B-9C80-D57985DE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4B269-8299-4B25-A5DD-BB971127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FCE27-ACED-4C2C-BDA9-2FD7E82B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739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FEC7-CD91-433D-B4EF-6F9DBEBC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F8E57-362B-4EA7-B0E6-89F60E6C7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209FA-D68D-4C59-9588-DCC8BA9A6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1FB6-D3C8-4748-A09F-15D1F56B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BF4CE-D827-4FE0-83E9-4A3AEE81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7F86F-7393-4C63-97BF-75356EF9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55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86F17-28C6-44F7-BF5B-1443C76D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3BC5B-632C-4239-8795-AC4FD6698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9680D-748E-49CF-8D44-6516C698C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DF124-9386-4C01-BDD3-EA1D375E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185BB-B945-477C-BE75-6D47C22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301AE-3C8E-4C54-9607-A9B99D8F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819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F2A7C-80FD-422E-94EC-3A2670E5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A634D-D51D-4C89-93BD-0A2828730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62F55-B3C1-4254-8903-E0F425F76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BBF0C-BE7E-4D54-BA33-961FF762933D}" type="datetimeFigureOut">
              <a:rPr lang="en-IE" smtClean="0"/>
              <a:t>17/10/2024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C2D97-B8F8-44D6-9D55-5F98D858D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17486-6F1B-484B-A21B-9E70BED54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0098A-234B-48FC-B4A9-1A5E9642D3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040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9.jp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15.png"/><Relationship Id="rId3" Type="http://schemas.openxmlformats.org/officeDocument/2006/relationships/image" Target="../media/image19.png"/><Relationship Id="rId21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1.png"/><Relationship Id="rId2" Type="http://schemas.openxmlformats.org/officeDocument/2006/relationships/image" Target="../media/image18.png"/><Relationship Id="rId16" Type="http://schemas.openxmlformats.org/officeDocument/2006/relationships/image" Target="../media/image1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3.png"/><Relationship Id="rId23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2.png"/><Relationship Id="rId2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1" y="2528710"/>
            <a:ext cx="7899399" cy="3209593"/>
          </a:xfrm>
        </p:spPr>
        <p:txBody>
          <a:bodyPr>
            <a:normAutofit/>
          </a:bodyPr>
          <a:lstStyle/>
          <a:p>
            <a:pPr algn="ctr"/>
            <a:r>
              <a:rPr lang="en-IE" sz="4000" b="1" dirty="0"/>
              <a:t>OVERVIEW</a:t>
            </a:r>
            <a:br>
              <a:rPr lang="en-IE" sz="4000" b="1" dirty="0"/>
            </a:br>
            <a:br>
              <a:rPr lang="en-IE" sz="4000" b="1" dirty="0"/>
            </a:br>
            <a:r>
              <a:rPr lang="en-IE" sz="3600" b="1" dirty="0"/>
              <a:t>EIONET Ireland Network visit by EEA</a:t>
            </a:r>
            <a:br>
              <a:rPr lang="en-IE" b="1" dirty="0"/>
            </a:br>
            <a:br>
              <a:rPr lang="en-IE" b="1" dirty="0"/>
            </a:br>
            <a:r>
              <a:rPr lang="en-IE" sz="2400" b="1" dirty="0"/>
              <a:t>Thursday 17</a:t>
            </a:r>
            <a:r>
              <a:rPr lang="en-IE" sz="2400" b="1" baseline="30000" dirty="0"/>
              <a:t>th</a:t>
            </a:r>
            <a:r>
              <a:rPr lang="en-IE" sz="2400" b="1" dirty="0"/>
              <a:t> October 2024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Dermot Burke, Air Specialist, National Ambient Air Quality Unit, EPA</a:t>
            </a:r>
          </a:p>
          <a:p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79DA306-0BC5-44E2-9691-A75AEF40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87" y="0"/>
            <a:ext cx="6226959" cy="2943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8D9C0-9C61-56D5-CEF5-CF49DCF9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0" y="3965194"/>
            <a:ext cx="2495550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936FD-5A4D-A8DC-D7D2-0C015BA0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754" y="5209018"/>
            <a:ext cx="825627" cy="1023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6A62D-DC77-C7CC-4046-8ECC5FBB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550" y="3770746"/>
            <a:ext cx="1237189" cy="1093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3BE9-BA79-FFC7-C018-4F58C83B0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7" y="5867400"/>
            <a:ext cx="1838325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93C33-A1BE-AF11-8F2E-454F1971C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72" y="5041972"/>
            <a:ext cx="1952768" cy="711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6CC7A-449F-6D94-E07A-6C4A2E657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9" y="60828"/>
            <a:ext cx="1951662" cy="14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5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9FF3-4054-E2DF-C1F7-338714FC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IE" dirty="0"/>
              <a:t>EU Outreach &amp; Dissemination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9BC528-AAF0-A782-54E4-11423332A6DC}"/>
              </a:ext>
            </a:extLst>
          </p:cNvPr>
          <p:cNvSpPr txBox="1">
            <a:spLocks/>
          </p:cNvSpPr>
          <p:nvPr/>
        </p:nvSpPr>
        <p:spPr>
          <a:xfrm>
            <a:off x="609600" y="1812920"/>
            <a:ext cx="6755934" cy="445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Presented at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EU FAIRMODE </a:t>
            </a:r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meetings in 2022, 2023 &amp; 2024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On-going engagement with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SEPA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and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DAERA</a:t>
            </a:r>
          </a:p>
          <a:p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Knowledge transfer with 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Belgian IRCEL </a:t>
            </a:r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(Interregional Environment Agency), colleagues in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Croatia </a:t>
            </a:r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&amp;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Malta</a:t>
            </a:r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LIFE Emerald presented at </a:t>
            </a:r>
            <a:r>
              <a:rPr lang="en-IE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EC Ambient Air Quality Expert Group in Oct. ’21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&amp; </a:t>
            </a:r>
            <a:r>
              <a:rPr lang="en-IE" sz="21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HungAIRy</a:t>
            </a:r>
            <a:r>
              <a:rPr lang="en-IE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International Conference on Air Pollution in Nov. ‘21</a:t>
            </a:r>
            <a:r>
              <a:rPr lang="en-IE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Shared information with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LIFE IP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Malopolsksa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on Irish anti-smog legislation</a:t>
            </a: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ADE2E-4762-16CC-1BDD-779B1A45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523" y="2781941"/>
            <a:ext cx="4341878" cy="2217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58F8A-51FF-FFB3-84C7-464247BD8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6332B7-4657-CA89-D539-8301B22C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IE" dirty="0"/>
              <a:t>Final Reporting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D1861C4-11C9-209E-3A12-1BB4BCB3C2E8}"/>
              </a:ext>
            </a:extLst>
          </p:cNvPr>
          <p:cNvSpPr txBox="1">
            <a:spLocks/>
          </p:cNvSpPr>
          <p:nvPr/>
        </p:nvSpPr>
        <p:spPr>
          <a:xfrm>
            <a:off x="680231" y="2731632"/>
            <a:ext cx="3940770" cy="28283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Final project report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35 Individual reports on each project deliverable 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Layman’s report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After LIFE report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www.airquality.ie</a:t>
            </a: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D77FB-4831-85BD-CDB2-F99F2326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D54C136-41EC-1057-A6F4-0BA7B8DE6C13}"/>
              </a:ext>
            </a:extLst>
          </p:cNvPr>
          <p:cNvGrpSpPr/>
          <p:nvPr/>
        </p:nvGrpSpPr>
        <p:grpSpPr>
          <a:xfrm>
            <a:off x="6870154" y="1513909"/>
            <a:ext cx="2510816" cy="1867854"/>
            <a:chOff x="5190067" y="4027240"/>
            <a:chExt cx="2379133" cy="17300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4B49B1B-E27C-92CE-BCD3-5368FAF28188}"/>
                </a:ext>
              </a:extLst>
            </p:cNvPr>
            <p:cNvSpPr/>
            <p:nvPr/>
          </p:nvSpPr>
          <p:spPr>
            <a:xfrm>
              <a:off x="5190067" y="4027240"/>
              <a:ext cx="2379133" cy="17300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B40BCC-3C9A-411A-8367-03E638EE911C}"/>
                </a:ext>
              </a:extLst>
            </p:cNvPr>
            <p:cNvGrpSpPr/>
            <p:nvPr/>
          </p:nvGrpSpPr>
          <p:grpSpPr>
            <a:xfrm>
              <a:off x="5315567" y="4258999"/>
              <a:ext cx="2164089" cy="1389015"/>
              <a:chOff x="2253486" y="4230278"/>
              <a:chExt cx="2164089" cy="138901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CF32B15-FA68-5666-3FE2-6F3FEBC47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3486" y="4237976"/>
                <a:ext cx="650811" cy="92463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19DA9F8-80D9-78D3-417B-DBFD19D79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1476" y="4237975"/>
                <a:ext cx="619460" cy="93232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D6B8435-4159-1DFD-081E-359F3873B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8115" y="4230278"/>
                <a:ext cx="619460" cy="93232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7B0EA3B-BC62-608E-3A50-B31669F5F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3194" y="4565416"/>
                <a:ext cx="646887" cy="103766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A4F54C4-B400-5B3F-2E9C-BD24BEE2F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2579" y="4565416"/>
                <a:ext cx="646887" cy="1053877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58DAB4-6EBA-7A1B-109B-933069FFD821}"/>
              </a:ext>
            </a:extLst>
          </p:cNvPr>
          <p:cNvGrpSpPr/>
          <p:nvPr/>
        </p:nvGrpSpPr>
        <p:grpSpPr>
          <a:xfrm>
            <a:off x="5277981" y="1510258"/>
            <a:ext cx="1380282" cy="1867855"/>
            <a:chOff x="5655321" y="1603796"/>
            <a:chExt cx="1273175" cy="17300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FD16AD-F98D-26E3-E98A-41F75EF9A2DD}"/>
                </a:ext>
              </a:extLst>
            </p:cNvPr>
            <p:cNvSpPr/>
            <p:nvPr/>
          </p:nvSpPr>
          <p:spPr>
            <a:xfrm>
              <a:off x="5655321" y="1603796"/>
              <a:ext cx="1273175" cy="17300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AD8286-AE8B-A8EF-712B-CEBC6D06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49074" y="1705669"/>
              <a:ext cx="1082196" cy="153311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FC9008-E285-B5E9-A028-B21FACFFBDBB}"/>
              </a:ext>
            </a:extLst>
          </p:cNvPr>
          <p:cNvGrpSpPr/>
          <p:nvPr/>
        </p:nvGrpSpPr>
        <p:grpSpPr>
          <a:xfrm>
            <a:off x="9592862" y="1513640"/>
            <a:ext cx="1368361" cy="1858552"/>
            <a:chOff x="5448974" y="3533027"/>
            <a:chExt cx="1273175" cy="173009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F450319-F6F3-9124-B00A-D65A37F84F6F}"/>
                </a:ext>
              </a:extLst>
            </p:cNvPr>
            <p:cNvSpPr/>
            <p:nvPr/>
          </p:nvSpPr>
          <p:spPr>
            <a:xfrm>
              <a:off x="5448974" y="3533027"/>
              <a:ext cx="1273175" cy="17300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6AE5B86-88A3-EF9E-0203-311B03F5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3049" y="3640628"/>
              <a:ext cx="1023400" cy="152511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0408D17-710B-DAA0-5D30-825E69C9AC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912" y="3575877"/>
            <a:ext cx="3217038" cy="23140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A50E5B2-2468-6E13-0A47-196BD14B2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1303" y="3575877"/>
            <a:ext cx="2365430" cy="231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F4A2-2AA7-C575-CB3A-FC8850208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Thank You!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1BBB6D5-1772-6595-D411-AE1AC54B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39" y="2190049"/>
            <a:ext cx="5716396" cy="2702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FD9BC-7B1D-4567-9908-15E356F91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Objective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9DA16-0DC5-217F-C530-BA718E25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2" y="1951348"/>
            <a:ext cx="7723437" cy="358361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47401" y="2963468"/>
            <a:ext cx="3962400" cy="18537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The main objective is to strengthen air quality management in Ireland to ensure effective implementation of the EU Ambient Air Quality Directives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9A590-3C93-8D44-C5DD-6C54E38E2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6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1D59-A0F6-4039-AFB8-D86CB147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 Details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5F00B-FC0C-4660-B261-728989851D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6077" y="2247757"/>
            <a:ext cx="7057700" cy="4235336"/>
          </a:xfrm>
        </p:spPr>
        <p:txBody>
          <a:bodyPr/>
          <a:lstStyle/>
          <a:p>
            <a:r>
              <a:rPr lang="en-US" b="1" dirty="0"/>
              <a:t>LIFE19 GIE/IE/001101- LIFE Emerald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="1" dirty="0"/>
              <a:t>missions </a:t>
            </a:r>
            <a:r>
              <a:rPr lang="en-US" sz="2800" b="1" dirty="0" err="1">
                <a:solidFill>
                  <a:srgbClr val="008000"/>
                </a:solidFill>
              </a:rPr>
              <a:t>M</a:t>
            </a:r>
            <a:r>
              <a:rPr lang="en-US" b="1" dirty="0" err="1"/>
              <a:t>od</a:t>
            </a:r>
            <a:r>
              <a:rPr lang="en-US" sz="2800" b="1" dirty="0" err="1">
                <a:solidFill>
                  <a:srgbClr val="008000"/>
                </a:solidFill>
              </a:rPr>
              <a:t>E</a:t>
            </a:r>
            <a:r>
              <a:rPr lang="en-US" b="1" dirty="0" err="1"/>
              <a:t>ling</a:t>
            </a:r>
            <a:r>
              <a:rPr lang="en-US" b="1" dirty="0"/>
              <a:t> and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/>
              <a:t>Fo</a:t>
            </a:r>
            <a:r>
              <a:rPr lang="en-US" sz="2800" b="1" dirty="0" err="1">
                <a:solidFill>
                  <a:srgbClr val="008000"/>
                </a:solidFill>
              </a:rPr>
              <a:t>R</a:t>
            </a:r>
            <a:r>
              <a:rPr lang="en-US" b="1" dirty="0" err="1"/>
              <a:t>ecasting</a:t>
            </a:r>
            <a:r>
              <a:rPr lang="en-US" b="1" dirty="0"/>
              <a:t> of </a:t>
            </a:r>
            <a:r>
              <a:rPr lang="en-US" sz="2800" b="1" dirty="0">
                <a:solidFill>
                  <a:srgbClr val="008000"/>
                </a:solidFill>
              </a:rPr>
              <a:t>A</a:t>
            </a:r>
            <a:r>
              <a:rPr lang="en-US" b="1" dirty="0"/>
              <a:t>ir in </a:t>
            </a:r>
            <a:r>
              <a:rPr lang="en-US" b="1" dirty="0" err="1"/>
              <a:t>Ire</a:t>
            </a:r>
            <a:r>
              <a:rPr lang="en-US" sz="2800" b="1" dirty="0" err="1">
                <a:solidFill>
                  <a:srgbClr val="008000"/>
                </a:solidFill>
              </a:rPr>
              <a:t>L</a:t>
            </a:r>
            <a:r>
              <a:rPr lang="en-US" b="1" dirty="0" err="1"/>
              <a:t>an</a:t>
            </a:r>
            <a:r>
              <a:rPr lang="en-US" sz="2800" b="1" dirty="0" err="1">
                <a:solidFill>
                  <a:srgbClr val="008000"/>
                </a:solidFill>
              </a:rPr>
              <a:t>D</a:t>
            </a:r>
            <a:r>
              <a:rPr lang="en-US" b="1" dirty="0"/>
              <a:t> </a:t>
            </a:r>
          </a:p>
          <a:p>
            <a:r>
              <a:rPr lang="en-US" b="1" dirty="0"/>
              <a:t>Start: 01/01/21  -  End: 30/09/24</a:t>
            </a:r>
          </a:p>
          <a:p>
            <a:r>
              <a:rPr lang="en-US" b="1" dirty="0"/>
              <a:t>Total: €1.6 million 52% of which is EC Co-funded</a:t>
            </a:r>
          </a:p>
          <a:p>
            <a:r>
              <a:rPr lang="en-US" b="1" dirty="0"/>
              <a:t>Coordinating Beneficiary – EPA</a:t>
            </a:r>
          </a:p>
          <a:p>
            <a:r>
              <a:rPr lang="en-US" b="1" dirty="0"/>
              <a:t>Associated Beneficiaries - ASI , DECC , HSE , UCC, VITO</a:t>
            </a:r>
          </a:p>
          <a:p>
            <a:endParaRPr lang="nl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2C300B-E2F9-4460-99A3-DEDDE65D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49" y="4047820"/>
            <a:ext cx="1234416" cy="468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8AF19-9DE4-45F8-8E41-4CF845D65D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492" y="2106355"/>
            <a:ext cx="1063493" cy="5619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B51AD-7463-4D26-8546-00F6D3628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492" y="4707691"/>
            <a:ext cx="1374262" cy="441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D0EAE-7C62-4C9C-A72C-F56E3B974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137" y="2944444"/>
            <a:ext cx="1762240" cy="572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190BE-E251-4BE5-869F-A4ED34A31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6548" y="3933816"/>
            <a:ext cx="517397" cy="6411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CC008-AE9D-4DA9-B04F-6ABFB3E2F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648" y="2940684"/>
            <a:ext cx="880456" cy="576489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CB269714-86A6-4118-8D18-97D18D8D99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65" y="3174676"/>
            <a:ext cx="1875041" cy="886437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DD1FED03-A3C8-4129-9831-D3B9CC1DAD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71" y="114279"/>
            <a:ext cx="2409568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D0C9ED-C8D4-2D98-8408-64A44D93B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6C98-F8C0-4496-8E30-51ED859A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Project Stakeholders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7ED9FCDC-B49C-4210-B9A0-040C9A9A380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094117" y="3528186"/>
            <a:ext cx="1608542" cy="600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F87C5-16F5-4FDD-B84F-FDB517C5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320" y="1701017"/>
            <a:ext cx="1450765" cy="733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6DF6A-409A-49D7-BAE5-6B537B1276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38" y="1692993"/>
            <a:ext cx="1133475" cy="6537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2786A-2AA7-469B-93FB-F587B1105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643" y="2902747"/>
            <a:ext cx="1584325" cy="399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0D054-2B36-46E9-82F0-D7F5472A3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149" y="4319692"/>
            <a:ext cx="1681315" cy="499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660C3-E618-4EE8-8CC0-5E865F1D9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093" y="3200215"/>
            <a:ext cx="1895523" cy="746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29EF2-C9EF-47E2-8C72-33DAB3EB5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5711" y="4963910"/>
            <a:ext cx="936104" cy="561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6198FD-2F14-4100-AC20-5666248CE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731" y="4958810"/>
            <a:ext cx="620325" cy="9127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344390-3C43-446B-89E0-138D2D260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085" y="2513987"/>
            <a:ext cx="1900986" cy="667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8B5B2F-2899-45C5-8A2C-E7E8743607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091" y="4128197"/>
            <a:ext cx="1630211" cy="5505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14A0A-6654-4BF7-8447-3C3719F5D5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3207" y="5504862"/>
            <a:ext cx="1133475" cy="733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0D5B93-A3A8-4338-8DB7-9A10464216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2599" y="5693515"/>
            <a:ext cx="1133476" cy="4353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7E82B1-CCA0-4E3A-A30C-D14FF897BABE}"/>
              </a:ext>
            </a:extLst>
          </p:cNvPr>
          <p:cNvGrpSpPr/>
          <p:nvPr/>
        </p:nvGrpSpPr>
        <p:grpSpPr>
          <a:xfrm>
            <a:off x="3685056" y="2456491"/>
            <a:ext cx="4162967" cy="3042457"/>
            <a:chOff x="3685056" y="2456491"/>
            <a:chExt cx="4162967" cy="304245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78CD41-1E21-4A2A-A7BF-5C7936DB2D7C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11" y="2456491"/>
              <a:ext cx="1063493" cy="56195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5A4A3A6-3C62-443C-836F-51DC52700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34411" y="5057827"/>
              <a:ext cx="1374262" cy="4411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47E7A7-41F8-4A0F-B975-6C6284A5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85056" y="3294580"/>
              <a:ext cx="1762240" cy="5727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3DEE6F-0123-450B-9DAE-D42195BEE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48968" y="4335458"/>
              <a:ext cx="1234416" cy="46822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C88B58-1451-4D0E-BC45-5B7B99E7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80467" y="4283952"/>
              <a:ext cx="517397" cy="64114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FFB7DCD-7479-4B13-A8CD-D0771317E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67567" y="3290820"/>
              <a:ext cx="880456" cy="576489"/>
            </a:xfrm>
            <a:prstGeom prst="rect">
              <a:avLst/>
            </a:prstGeom>
          </p:spPr>
        </p:pic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053B46A-0384-4CF7-801A-9B3441421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384" y="3524812"/>
              <a:ext cx="1875041" cy="886437"/>
            </a:xfrm>
            <a:prstGeom prst="rect">
              <a:avLst/>
            </a:prstGeom>
          </p:spPr>
        </p:pic>
      </p:grp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D3D7CA3-1797-89B8-E2A7-C8FEC80660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71" y="114279"/>
            <a:ext cx="2409568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C2774-0C5E-4C5F-7FD5-1CD8AF8792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1EE7DF-073F-5424-062E-EE185F4CA2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09" y="2424332"/>
            <a:ext cx="1252541" cy="31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605E-1CAF-4EAA-BCA3-C2BF4FAD5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Main LIFE EMERALD deliverables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9E0256-233B-26A9-CD5D-5B54EFE6E998}"/>
              </a:ext>
            </a:extLst>
          </p:cNvPr>
          <p:cNvSpPr txBox="1">
            <a:spLocks/>
          </p:cNvSpPr>
          <p:nvPr/>
        </p:nvSpPr>
        <p:spPr>
          <a:xfrm>
            <a:off x="400595" y="2317443"/>
            <a:ext cx="5904411" cy="44104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IE" sz="2000" b="1" u="sng" dirty="0">
                <a:solidFill>
                  <a:srgbClr val="336699"/>
                </a:solidFill>
                <a:latin typeface="Tahoma" panose="020B0604030504040204" pitchFamily="34" charset="0"/>
              </a:rPr>
              <a:t>Main Deliverables:</a:t>
            </a:r>
          </a:p>
          <a:p>
            <a:pPr lvl="1">
              <a:spcAft>
                <a:spcPts val="2400"/>
              </a:spcAft>
            </a:pP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Up to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3-day forecast for Ireland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verified with DELTApy tool</a:t>
            </a:r>
          </a:p>
          <a:p>
            <a:pPr lvl="1">
              <a:spcAft>
                <a:spcPts val="2400"/>
              </a:spcAft>
            </a:pP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An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hourly updated AQIH map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for the whole country</a:t>
            </a:r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lvl="1"/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Production of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annual historical maps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both nationally &amp; city level</a:t>
            </a:r>
          </a:p>
          <a:p>
            <a:pPr lvl="1"/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All available on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www.airquality.ie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E499F889-2EA4-317C-F6E1-EEEFCB57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71" y="114279"/>
            <a:ext cx="2409568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397B6-B349-EBD3-A264-738AC1FE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06" y="1703538"/>
            <a:ext cx="2509714" cy="2063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A935E-1524-2C31-6BCC-C1CAC09E9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6A1F2-8D22-EF99-E061-65EE5AF1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350" y="3023271"/>
            <a:ext cx="2356394" cy="2059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288FAC-C031-7703-B92B-285054D1C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006" y="4052777"/>
            <a:ext cx="2509714" cy="21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E1C8-DAAF-4663-8B29-C375A056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Other LIFE EMERALD deliverables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121DBA-3D07-C3B4-4E53-37754EA9A7F6}"/>
              </a:ext>
            </a:extLst>
          </p:cNvPr>
          <p:cNvSpPr txBox="1">
            <a:spLocks/>
          </p:cNvSpPr>
          <p:nvPr/>
        </p:nvSpPr>
        <p:spPr>
          <a:xfrm>
            <a:off x="487354" y="1766446"/>
            <a:ext cx="5320937" cy="445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Internal AQ management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dashboard</a:t>
            </a:r>
          </a:p>
          <a:p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Measurement campaigns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to validate modelling chain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Improving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residential solid fuel emissions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data</a:t>
            </a:r>
          </a:p>
          <a:p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Spatial representativeness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study of AQ monitoring network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Assessment of impact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of AQ policy measures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Supporting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local AQ measures &amp; plans</a:t>
            </a: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50DFFB-7988-873C-9EC9-A366A793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91" y="1463670"/>
            <a:ext cx="2953675" cy="17261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9A00016-1383-14CC-9D84-704A99019374}"/>
              </a:ext>
            </a:extLst>
          </p:cNvPr>
          <p:cNvGrpSpPr/>
          <p:nvPr/>
        </p:nvGrpSpPr>
        <p:grpSpPr>
          <a:xfrm>
            <a:off x="8849564" y="2269189"/>
            <a:ext cx="3116244" cy="1180839"/>
            <a:chOff x="6344312" y="3153940"/>
            <a:chExt cx="5453062" cy="18794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D18B14-E1E3-14FF-B61A-176439D68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0444" y="3157439"/>
              <a:ext cx="2631270" cy="1875956"/>
            </a:xfrm>
            <a:prstGeom prst="rect">
              <a:avLst/>
            </a:prstGeom>
          </p:spPr>
        </p:pic>
        <p:pic>
          <p:nvPicPr>
            <p:cNvPr id="16" name="Picture 15" descr="A person holding a solar panel&#10;&#10;Description automatically generated">
              <a:extLst>
                <a:ext uri="{FF2B5EF4-FFF2-40B4-BE49-F238E27FC236}">
                  <a16:creationId xmlns:a16="http://schemas.microsoft.com/office/drawing/2014/main" id="{D99A816D-8FEB-5DF0-DE3D-0BED6BA49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09817" y="3391062"/>
              <a:ext cx="1875957" cy="1406967"/>
            </a:xfrm>
            <a:prstGeom prst="rect">
              <a:avLst/>
            </a:prstGeom>
          </p:spPr>
        </p:pic>
        <p:pic>
          <p:nvPicPr>
            <p:cNvPr id="17" name="Picture 16" descr="A satellite dish on a pole&#10;&#10;Description automatically generated">
              <a:extLst>
                <a:ext uri="{FF2B5EF4-FFF2-40B4-BE49-F238E27FC236}">
                  <a16:creationId xmlns:a16="http://schemas.microsoft.com/office/drawing/2014/main" id="{F3885B82-9728-3FFA-03E5-8B98FF330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155911" y="3388434"/>
              <a:ext cx="1875958" cy="1406969"/>
            </a:xfrm>
            <a:prstGeom prst="rect">
              <a:avLst/>
            </a:prstGeom>
          </p:spPr>
        </p:pic>
      </p:grp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4678BB58-7F7A-9FA4-E760-2F41DCF8D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71" y="114279"/>
            <a:ext cx="2409568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104D5-A030-687F-1FD7-A0EF7ADEE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EEAD2-7F36-B091-E9D7-23177E469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515" y="3336523"/>
            <a:ext cx="2953675" cy="1176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42122-0307-3FEE-D32E-2D7C0535B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2455" y="3908009"/>
            <a:ext cx="3116243" cy="1594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C1A37-C40E-B392-E15E-50A6C9C18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8291" y="4750907"/>
            <a:ext cx="2451701" cy="15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CC93-8045-1CF6-0B82-E2A8493F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Public Outreach &amp; Dissemination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B3E03-C2C1-44F2-F8E5-BD45FBB16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C6F613-064C-F724-F807-2449E67C2EB3}"/>
              </a:ext>
            </a:extLst>
          </p:cNvPr>
          <p:cNvSpPr txBox="1">
            <a:spLocks/>
          </p:cNvSpPr>
          <p:nvPr/>
        </p:nvSpPr>
        <p:spPr>
          <a:xfrm>
            <a:off x="223670" y="2219880"/>
            <a:ext cx="6070200" cy="445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National AQ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awareness, attitudes &amp; behaviour surveys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National &amp; targeted local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media campaigns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Promotion on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social media</a:t>
            </a:r>
            <a:endParaRPr lang="en-IE" sz="2000" b="1" dirty="0">
              <a:solidFill>
                <a:srgbClr val="336699"/>
              </a:solidFill>
              <a:latin typeface="Tahoma" panose="020B0604030504040204" pitchFamily="34" charset="0"/>
            </a:endParaRP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Attending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public events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AQ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animated video for CHI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Temple Street</a:t>
            </a:r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B71F9-2BD9-BD45-85BA-19714714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10" y="1569496"/>
            <a:ext cx="2338358" cy="13149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2B3F8C7-94EB-AA7C-076C-68AB3E47BA6E}"/>
              </a:ext>
            </a:extLst>
          </p:cNvPr>
          <p:cNvGrpSpPr/>
          <p:nvPr/>
        </p:nvGrpSpPr>
        <p:grpSpPr>
          <a:xfrm>
            <a:off x="8966380" y="1607269"/>
            <a:ext cx="3001950" cy="1771671"/>
            <a:chOff x="9052046" y="1417639"/>
            <a:chExt cx="3001950" cy="17716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5F79B3-79D9-EAD4-9B64-0C510D92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2046" y="1417639"/>
              <a:ext cx="1473779" cy="17716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0D9442-277C-CB06-FA81-082858914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5825" y="1417639"/>
              <a:ext cx="1528171" cy="17716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6A1BE6-2B65-40CA-70C9-4CBF8AC0D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147" y="3036348"/>
            <a:ext cx="2145680" cy="145134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5AA75C-0A72-3B62-20C0-6D1EE94C46C3}"/>
              </a:ext>
            </a:extLst>
          </p:cNvPr>
          <p:cNvGrpSpPr/>
          <p:nvPr/>
        </p:nvGrpSpPr>
        <p:grpSpPr>
          <a:xfrm>
            <a:off x="8367196" y="3377590"/>
            <a:ext cx="3412704" cy="2062771"/>
            <a:chOff x="8367196" y="3377590"/>
            <a:chExt cx="3412704" cy="20627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0AE966-9A8C-D25E-062B-4A0D0CD8F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7196" y="3377590"/>
              <a:ext cx="771857" cy="1191839"/>
            </a:xfrm>
            <a:prstGeom prst="rect">
              <a:avLst/>
            </a:prstGeom>
          </p:spPr>
        </p:pic>
        <p:pic>
          <p:nvPicPr>
            <p:cNvPr id="19" name="Picture 18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78CB5456-53F0-EB15-A1E4-BC9C6C152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50" y="3559249"/>
              <a:ext cx="2508150" cy="188111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3F011FD-8AB8-D583-B60C-88DF06FA9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1806" y="4592883"/>
            <a:ext cx="3151277" cy="15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7C2261-CFFC-AB8C-3582-1E735A7A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IE" dirty="0"/>
              <a:t>More Public Outreach &amp; Dissemination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5161455-A391-8320-04FD-90D05B6ED8FD}"/>
              </a:ext>
            </a:extLst>
          </p:cNvPr>
          <p:cNvSpPr txBox="1">
            <a:spLocks/>
          </p:cNvSpPr>
          <p:nvPr/>
        </p:nvSpPr>
        <p:spPr>
          <a:xfrm>
            <a:off x="440147" y="2404038"/>
            <a:ext cx="6070200" cy="445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LIFE Emerald &amp; airquality.ie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websites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Giving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talks in schools &amp; universities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Integration with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Citizen Science projects</a:t>
            </a:r>
          </a:p>
          <a:p>
            <a:r>
              <a:rPr lang="en-IE" sz="2100" b="1" dirty="0">
                <a:solidFill>
                  <a:srgbClr val="336699"/>
                </a:solidFill>
                <a:latin typeface="Tahoma" panose="020B0604030504040204" pitchFamily="34" charset="0"/>
              </a:rPr>
              <a:t>Production of LIFE Emerald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notice boards &amp; leaflets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ASI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health care professional webinar</a:t>
            </a:r>
            <a:endParaRPr lang="en-IE" sz="2000" b="1" dirty="0">
              <a:solidFill>
                <a:srgbClr val="336699"/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619080-67C1-149F-CDBF-C52145B00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634" y="1621926"/>
            <a:ext cx="1405147" cy="1899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8E935-08BF-C893-C34F-777B8E17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999" y="2977887"/>
            <a:ext cx="1628987" cy="1661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667B72-F801-4717-F9D2-C3E6C9AC7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086" y="1602017"/>
            <a:ext cx="2630549" cy="1191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F01C0B-A0BF-3B75-AA02-BE8F902DEE6E}"/>
              </a:ext>
            </a:extLst>
          </p:cNvPr>
          <p:cNvGrpSpPr/>
          <p:nvPr/>
        </p:nvGrpSpPr>
        <p:grpSpPr>
          <a:xfrm>
            <a:off x="6883086" y="3808801"/>
            <a:ext cx="4446764" cy="2424303"/>
            <a:chOff x="6883086" y="3808801"/>
            <a:chExt cx="4446764" cy="24243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860B3D-5B9F-85ED-F1B3-6B0BC8B9A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3086" y="4731838"/>
              <a:ext cx="2379215" cy="15012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216709-D4EB-2031-5083-CFF11A410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5039" y="3808801"/>
              <a:ext cx="1694811" cy="241736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C3A9D3D-DA83-1C2B-F02F-5B144EB15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7A184D-CB41-49A3-E680-7F9ABD1D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IE" dirty="0"/>
              <a:t>Irish Policy Makers Outreach &amp; Dissemination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B7D469-75D1-D8CF-607B-860CB31FA19C}"/>
              </a:ext>
            </a:extLst>
          </p:cNvPr>
          <p:cNvSpPr txBox="1">
            <a:spLocks/>
          </p:cNvSpPr>
          <p:nvPr/>
        </p:nvSpPr>
        <p:spPr>
          <a:xfrm>
            <a:off x="826041" y="1661918"/>
            <a:ext cx="6564662" cy="445396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479988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1pPr>
            <a:lvl2pPr marL="959976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2pPr>
            <a:lvl3pPr marL="1439964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3pPr>
            <a:lvl4pPr marL="1919952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4pPr>
            <a:lvl5pPr marL="2399940" indent="-4799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AFA3"/>
              </a:buClr>
              <a:buFont typeface="Wingdings" charset="2"/>
              <a:buChar char="§"/>
              <a:tabLst>
                <a:tab pos="8246327" algn="l"/>
              </a:tabLst>
              <a:defRPr sz="2133" kern="1200">
                <a:solidFill>
                  <a:srgbClr val="006D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Stakeholder network platform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Air Quality Health Information Working Group</a:t>
            </a:r>
          </a:p>
          <a:p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National Air Event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&amp;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National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Modelling Forum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Meetings with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Irish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policy makers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e.g. DECC, DoT, NTA, the Urban Transport Related Air Pollution Forum, the National Demand Management Strategy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Completed a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Policy Briefing Report </a:t>
            </a:r>
          </a:p>
          <a:p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Worked with and briefed 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LAs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,</a:t>
            </a:r>
            <a:r>
              <a:rPr lang="en-IE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including Offaly Co. </a:t>
            </a:r>
            <a:r>
              <a:rPr lang="en-IE" sz="2000" b="1" dirty="0" err="1">
                <a:solidFill>
                  <a:srgbClr val="336699"/>
                </a:solidFill>
                <a:latin typeface="Tahoma" panose="020B0604030504040204" pitchFamily="34" charset="0"/>
              </a:rPr>
              <a:t>Co</a:t>
            </a:r>
            <a:r>
              <a:rPr lang="en-IE" sz="2000" b="1" dirty="0">
                <a:solidFill>
                  <a:srgbClr val="336699"/>
                </a:solidFill>
                <a:latin typeface="Tahoma" panose="020B0604030504040204" pitchFamily="34" charset="0"/>
              </a:rPr>
              <a:t>. &amp; Waterford City &amp; Co. Co. on monitoring networks, Dublin LA’s on the model development, the majority of LA’s at recent LA Sensor Workshop</a:t>
            </a:r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endParaRPr lang="en-IE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/>
          </a:p>
          <a:p>
            <a:pPr>
              <a:buFont typeface="+mj-lt"/>
              <a:buAutoNum type="arabicPeriod" startAt="5"/>
            </a:pPr>
            <a:endParaRPr lang="en-IE" sz="240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558F3-1B46-E87B-9D6B-EBBE9CB14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230"/>
            <a:ext cx="1124134" cy="812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96753-A3AD-BF9D-4818-E6016907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12" y="2503399"/>
            <a:ext cx="3938840" cy="24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466</Words>
  <Application>Microsoft Office PowerPoint</Application>
  <PresentationFormat>Widescreen</PresentationFormat>
  <Paragraphs>85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Wingdings</vt:lpstr>
      <vt:lpstr>Office Theme</vt:lpstr>
      <vt:lpstr>OVERVIEW  EIONET Ireland Network visit by EEA  Thursday 17th October 2024</vt:lpstr>
      <vt:lpstr>Main Objective</vt:lpstr>
      <vt:lpstr>Project Details</vt:lpstr>
      <vt:lpstr>Project Stakeholders</vt:lpstr>
      <vt:lpstr>Main LIFE EMERALD deliverables</vt:lpstr>
      <vt:lpstr>Other LIFE EMERALD deliverables</vt:lpstr>
      <vt:lpstr>Public Outreach &amp; Dissemination</vt:lpstr>
      <vt:lpstr>More Public Outreach &amp; Dissemination</vt:lpstr>
      <vt:lpstr>Irish Policy Makers Outreach &amp; Dissemination</vt:lpstr>
      <vt:lpstr>EU Outreach &amp; Dissemination</vt:lpstr>
      <vt:lpstr>Final Reporting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Dermot Burke</dc:creator>
  <cp:lastModifiedBy>Brian Donlon</cp:lastModifiedBy>
  <cp:revision>47</cp:revision>
  <dcterms:created xsi:type="dcterms:W3CDTF">2020-12-16T12:31:47Z</dcterms:created>
  <dcterms:modified xsi:type="dcterms:W3CDTF">2024-10-17T06:57:51Z</dcterms:modified>
</cp:coreProperties>
</file>