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6"/>
  </p:notesMasterIdLst>
  <p:sldIdLst>
    <p:sldId id="333" r:id="rId5"/>
    <p:sldId id="325" r:id="rId6"/>
    <p:sldId id="331" r:id="rId7"/>
    <p:sldId id="262" r:id="rId8"/>
    <p:sldId id="390" r:id="rId9"/>
    <p:sldId id="259" r:id="rId10"/>
    <p:sldId id="394" r:id="rId11"/>
    <p:sldId id="260" r:id="rId12"/>
    <p:sldId id="261" r:id="rId13"/>
    <p:sldId id="391" r:id="rId14"/>
    <p:sldId id="3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D671E4-0E87-8593-901A-6E336ED59ABD}" name="Conor Quinlan" initials="CQ" userId="S::c.quinlan@epa.ie::c4e5454c-39a9-4ba6-944c-aa4144744b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851"/>
    <a:srgbClr val="5B9C80"/>
    <a:srgbClr val="A6C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5"/>
    <p:restoredTop sz="51351" autoAdjust="0"/>
  </p:normalViewPr>
  <p:slideViewPr>
    <p:cSldViewPr snapToGrid="0" snapToObjects="1" showGuides="1">
      <p:cViewPr varScale="1">
        <p:scale>
          <a:sx n="58" d="100"/>
          <a:sy n="58" d="100"/>
        </p:scale>
        <p:origin x="267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5BD8A-BB48-4B01-9334-40FA56679F13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568C-468C-428A-898F-E747BC79790C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60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CD17E-1462-446B-AB42-DA8FD7A3EEE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568C-468C-428A-898F-E747BC79790C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8611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6DB5"/>
              </a:solidFill>
            </a:endParaRP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E8D64-1AD2-4CDA-8DC9-444A1DB94261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505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568C-468C-428A-898F-E747BC79790C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184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4568C-468C-428A-898F-E747BC79790C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7045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A1258-09AE-4431-8455-7A719AC3A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A6E8F5-4048-424C-B175-0CA5FA46B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9C1F-E77B-4D78-B1A2-B152188FB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9EDAB-A843-4699-AD7F-0AD9C676F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D9828-7802-4079-9751-5FFBA21B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452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C7520-0B19-4178-86E4-27693908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C23E6-A183-46EC-9BAB-E26B51844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ED6B4-DC5F-44D0-A601-C0FB3B97D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BAA59-8622-4482-8BBB-D9FD4BFC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165E0-54D2-4BB5-BB92-1F35B665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816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20C251-5F5D-41F8-BE0A-3ECE8B8777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C7B60-B030-4ED3-B6D7-96AD230B1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B6441-8323-4882-BD93-3FA91FF24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ADACB-83B6-4CED-9A93-2C7FD8D9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536A-B326-4A0F-A488-CB83FB96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320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Col-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1695"/>
            <a:ext cx="12192000" cy="1439333"/>
          </a:xfrm>
          <a:prstGeom prst="rect">
            <a:avLst/>
          </a:prstGeom>
          <a:solidFill>
            <a:srgbClr val="0058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6800" y="160867"/>
            <a:ext cx="3098800" cy="12361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311372"/>
            <a:ext cx="12192000" cy="237067"/>
          </a:xfrm>
          <a:prstGeom prst="rect">
            <a:avLst/>
          </a:prstGeom>
          <a:solidFill>
            <a:srgbClr val="3A9C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96819"/>
            <a:ext cx="10972800" cy="7318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667">
                <a:solidFill>
                  <a:srgbClr val="00AFA3"/>
                </a:solidFill>
              </a:defRPr>
            </a:lvl1pPr>
            <a:lvl2pPr marL="479988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2pPr>
            <a:lvl3pPr marL="959976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3pPr>
            <a:lvl4pPr marL="1439964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4pPr>
            <a:lvl5pPr marL="1919952" indent="0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Arial"/>
              <a:buNone/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09600" y="2528655"/>
            <a:ext cx="10972800" cy="3588644"/>
          </a:xfrm>
          <a:prstGeom prst="rect">
            <a:avLst/>
          </a:prstGeom>
        </p:spPr>
        <p:txBody>
          <a:bodyPr lIns="0" tIns="0" rIns="0" bIns="0" anchor="t" anchorCtr="0"/>
          <a:lstStyle>
            <a:lvl1pPr marL="479988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1pPr>
            <a:lvl2pPr marL="959976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2pPr>
            <a:lvl3pPr marL="1439964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3pPr>
            <a:lvl4pPr marL="1919952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4pPr>
            <a:lvl5pPr marL="2399940" indent="-479988">
              <a:spcBef>
                <a:spcPts val="0"/>
              </a:spcBef>
              <a:spcAft>
                <a:spcPts val="1600"/>
              </a:spcAft>
              <a:buClr>
                <a:srgbClr val="00AFA3"/>
              </a:buClr>
              <a:buFont typeface="Wingdings" charset="2"/>
              <a:buChar char="§"/>
              <a:tabLst>
                <a:tab pos="8246327" algn="l"/>
              </a:tabLst>
              <a:defRPr sz="2133">
                <a:solidFill>
                  <a:srgbClr val="006DB5"/>
                </a:solidFill>
              </a:defRPr>
            </a:lvl5pPr>
          </a:lstStyle>
          <a:p>
            <a:pPr lvl="0"/>
            <a:r>
              <a:rPr lang="ga-IE" dirty="0"/>
              <a:t>Click to edit Master text styles</a:t>
            </a:r>
          </a:p>
          <a:p>
            <a:pPr lvl="1"/>
            <a:r>
              <a:rPr lang="ga-IE" dirty="0"/>
              <a:t>Second level</a:t>
            </a:r>
          </a:p>
          <a:p>
            <a:pPr lvl="2"/>
            <a:r>
              <a:rPr lang="ga-IE" dirty="0"/>
              <a:t>Third level</a:t>
            </a:r>
          </a:p>
          <a:p>
            <a:pPr lvl="3"/>
            <a:r>
              <a:rPr lang="ga-IE" dirty="0"/>
              <a:t>Fourth level</a:t>
            </a:r>
          </a:p>
          <a:p>
            <a:pPr lvl="4"/>
            <a:r>
              <a:rPr lang="ga-IE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05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5146-CCEF-48FA-B8A1-AC409792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1A8F7-23E8-4788-AE75-EC2D67E2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DC24-D408-474A-8B77-8597A58F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DB74-403A-4A44-8DA2-7314CD6A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37401-3EBD-4931-B27A-52F1030B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434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0FB0-8DF6-47B1-944D-F307112E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C50D3-8D7C-468F-B475-EE29FE65A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F7D8-16EF-4B48-ABF6-CF3CB110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8422C-AC49-412F-A50F-FAC22623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B0841-B3BF-4358-A21F-CD1E7879F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427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D77D5-D7B6-479D-B31A-AC7DA814C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3E862-7F50-4F00-91DD-CEEE14401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D956F-C8AC-45AA-9704-9DD4F9880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947A4-33E7-4B7B-99AF-8FBBA13B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452C5-AEE3-4DF1-B008-8C4FC5DB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4D8CA-7164-423A-B21A-690D572EB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1894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F132C-9AD6-4882-AC21-7BA023A42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8F9AD0-A557-4BF0-B307-78F06BB27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E7332-5CBA-4138-B0F3-B8CB821D1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B49F43-2D99-449E-B75D-21F8C53C1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C79F7-7047-4A2E-89CB-0CABE3204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380BD-9423-4EAA-87A4-C91A7A09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9A741-1858-443C-89CD-C0A6169F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DC1BDB-15EF-4215-ABA7-85B4E353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896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E735-BB34-456E-9E46-F1C57ADAF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10FC9A-CD6C-420E-A085-8A41C3E6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8468F0-7DC7-4A0B-B74A-F71DB6A3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E1C5D6-7C79-43A9-82F0-B322B1A6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99786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7BBC0C-3F6B-443E-B690-C6B0FB009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3799E8-52A5-4F55-8AC4-4E43D8997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A4225-D4E2-49C4-A901-2B540474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040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23499-0FD9-4BE8-860E-87C94D5F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9BE91-A0DA-4C9B-A42B-FDB54BE63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BAA90-2984-497D-9BD4-D731D0DBA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FCAA9-FD59-4A38-B0C6-D5C4D18D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EF9E79-441F-4E82-95B8-014A68646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152C5-3393-4856-BD69-8C4B819A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7581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7965E-5DB8-4E0A-9E05-490B080C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5A50D-A822-44B9-A930-0FAEA6494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EA370-1992-4B4D-828E-55A0C16B1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949443-053A-4BE3-9BA3-0677EA59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F9664-E6BD-4DB0-A851-4181BE331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38AC7-CFE2-4B2C-B746-2DAD3E18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43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B5D4AE-EE57-400B-B2FE-AA00F84D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46E87-7491-4D8A-AB63-FEA65BB8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4B69-C618-4BA8-93E3-3C67EA2681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63D3-54D1-4596-B576-844685FB6891}" type="datetimeFigureOut">
              <a:rPr lang="en-IE" smtClean="0"/>
              <a:t>15/10/2024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885BA-3DBF-4D7B-B1EC-97986418D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420D4-3B27-48BC-9960-EA2A05C8B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51FB-9AD3-4F36-BF8D-16AD3CF2640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7558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6765967F-570C-B271-652D-1AB2AA115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41"/>
            <a:ext cx="6096000" cy="5799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BEB45B7-F76E-3A97-966F-6A6D8A3AC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60" y="6167666"/>
            <a:ext cx="1680526" cy="6695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E54360-DDCF-191B-0E57-73CA836D3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195" y="6214272"/>
            <a:ext cx="1811338" cy="5508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D7820C-C641-6C03-0FD6-4D6A45503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78" y="6183417"/>
            <a:ext cx="2066525" cy="62847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D145606-10EA-184E-5C9E-C61064FAD7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3365" y="1481895"/>
            <a:ext cx="5642302" cy="2902646"/>
          </a:xfrm>
        </p:spPr>
        <p:txBody>
          <a:bodyPr anchor="t">
            <a:noAutofit/>
          </a:bodyPr>
          <a:lstStyle/>
          <a:p>
            <a:pPr algn="l"/>
            <a:r>
              <a:rPr lang="en-US" sz="5400" b="1" i="0" u="none" strike="noStrike" baseline="0" dirty="0">
                <a:solidFill>
                  <a:schemeClr val="bg1"/>
                </a:solidFill>
                <a:latin typeface="Open Sans SemiBold" panose="020B0706030804020204" pitchFamily="34" charset="0"/>
              </a:rPr>
              <a:t>Climate Change in the Irish Mind</a:t>
            </a:r>
            <a:br>
              <a:rPr lang="en-US" sz="5400" b="1" i="0" u="none" strike="noStrike" baseline="0" dirty="0">
                <a:solidFill>
                  <a:schemeClr val="bg1"/>
                </a:solidFill>
                <a:latin typeface="Open Sans SemiBold" panose="020B0706030804020204" pitchFamily="34" charset="0"/>
              </a:rPr>
            </a:br>
            <a:endParaRPr lang="en-IE" sz="5400" dirty="0">
              <a:solidFill>
                <a:schemeClr val="bg1"/>
              </a:solidFill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0FE9250-981F-17D2-5076-1DAFB4C8A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07697" y="4707089"/>
            <a:ext cx="4217970" cy="1655762"/>
          </a:xfrm>
        </p:spPr>
        <p:txBody>
          <a:bodyPr anchor="ctr">
            <a:normAutofit/>
          </a:bodyPr>
          <a:lstStyle/>
          <a:p>
            <a:pPr algn="l"/>
            <a:r>
              <a:rPr lang="en-IE" sz="2000" dirty="0">
                <a:solidFill>
                  <a:schemeClr val="bg1"/>
                </a:solidFill>
              </a:rPr>
              <a:t>Presented by: Dr. Desmond O’Mahony Behavioural Insights Team, EPA</a:t>
            </a:r>
          </a:p>
          <a:p>
            <a:pPr algn="l"/>
            <a:r>
              <a:rPr lang="en-IE" sz="2000" dirty="0">
                <a:solidFill>
                  <a:schemeClr val="bg1"/>
                </a:solidFill>
              </a:rPr>
              <a:t>Contact: d.omahony@epa.ie</a:t>
            </a:r>
          </a:p>
          <a:p>
            <a:pPr algn="l"/>
            <a:endParaRPr lang="en-IE" sz="20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E502D8-A5C7-46BD-758B-1524193C6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6682" y="115338"/>
            <a:ext cx="2160703" cy="104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ED967-D183-2D82-0C93-51730C49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2"/>
                </a:solidFill>
              </a:rPr>
              <a:t>Climate Change in the Irish Mind </a:t>
            </a:r>
            <a:br>
              <a:rPr lang="en-IE" dirty="0">
                <a:solidFill>
                  <a:schemeClr val="bg2"/>
                </a:solidFill>
              </a:rPr>
            </a:br>
            <a:r>
              <a:rPr lang="en-IE" dirty="0">
                <a:solidFill>
                  <a:schemeClr val="bg2"/>
                </a:solidFill>
              </a:rPr>
              <a:t>Wave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B74907-3804-09D1-A324-2FD10481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7228"/>
            <a:ext cx="10972800" cy="731837"/>
          </a:xfrm>
        </p:spPr>
        <p:txBody>
          <a:bodyPr/>
          <a:lstStyle/>
          <a:p>
            <a:r>
              <a:rPr lang="en-IE" sz="4000" dirty="0"/>
              <a:t>Summary</a:t>
            </a:r>
            <a:endParaRPr lang="en-I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06B1D5-9AE0-DAB4-BC3B-089F4639AA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2378519"/>
            <a:ext cx="10972800" cy="432934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Widespread agreement on many climate change attitudes and strong majority support for climate action</a:t>
            </a: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81% of people in Ireland are worried about climate change and 75% think extreme weather poses a moderate or high risk to their community over the next 10 years - Increase in worry about severe storms (74%) and extreme heat (54%).</a:t>
            </a:r>
            <a:endParaRPr lang="en-I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89% report that climate change is important to them personally and 79% say climate change should be either a “very high” or “high” priority for Government, with overall support for a range of climate action policies.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I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Irish people think that climate action will increase economic growth and create jobs (56%), and actions to reduce climate change will improve quality of life in Ireland (74%).</a:t>
            </a:r>
          </a:p>
        </p:txBody>
      </p:sp>
    </p:spTree>
    <p:extLst>
      <p:ext uri="{BB962C8B-B14F-4D97-AF65-F5344CB8AC3E}">
        <p14:creationId xmlns:p14="http://schemas.microsoft.com/office/powerpoint/2010/main" val="15544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6ADD-FFC5-3A7A-B7D6-6BDF7F4B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279400"/>
            <a:ext cx="8242300" cy="1143000"/>
          </a:xfrm>
        </p:spPr>
        <p:txBody>
          <a:bodyPr anchor="b">
            <a:normAutofit fontScale="90000"/>
          </a:bodyPr>
          <a:lstStyle/>
          <a:p>
            <a:r>
              <a:rPr lang="en-IE" sz="5400" dirty="0"/>
              <a:t>Climate Change in the Irish Mind</a:t>
            </a:r>
            <a:br>
              <a:rPr lang="en-IE" sz="5400" dirty="0"/>
            </a:br>
            <a:r>
              <a:rPr lang="en-IE" sz="5400" dirty="0"/>
              <a:t>Wave 2</a:t>
            </a:r>
          </a:p>
        </p:txBody>
      </p:sp>
      <p:pic>
        <p:nvPicPr>
          <p:cNvPr id="5" name="Picture 4" descr="A person looking at a person riding a bike&#10;&#10;Description automatically generated">
            <a:extLst>
              <a:ext uri="{FF2B5EF4-FFF2-40B4-BE49-F238E27FC236}">
                <a16:creationId xmlns:a16="http://schemas.microsoft.com/office/drawing/2014/main" id="{20211934-0876-A689-C3F9-7406AA329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1" r="3964"/>
          <a:stretch/>
        </p:blipFill>
        <p:spPr>
          <a:xfrm flipH="1">
            <a:off x="15802" y="1435100"/>
            <a:ext cx="4340298" cy="54101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597A6AF-5FCE-19ED-EB67-0D1E99DEE730}"/>
              </a:ext>
            </a:extLst>
          </p:cNvPr>
          <p:cNvSpPr txBox="1">
            <a:spLocks/>
          </p:cNvSpPr>
          <p:nvPr/>
        </p:nvSpPr>
        <p:spPr>
          <a:xfrm>
            <a:off x="5381698" y="2857500"/>
            <a:ext cx="6731000" cy="31496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dirty="0">
                <a:solidFill>
                  <a:schemeClr val="tx1"/>
                </a:solidFill>
              </a:rPr>
              <a:t>Thank you </a:t>
            </a:r>
          </a:p>
          <a:p>
            <a:r>
              <a:rPr lang="en-IE" sz="5400" dirty="0">
                <a:solidFill>
                  <a:schemeClr val="tx1"/>
                </a:solidFill>
              </a:rPr>
              <a:t>for your attention</a:t>
            </a:r>
          </a:p>
          <a:p>
            <a:endParaRPr lang="en-IE" sz="5400" dirty="0">
              <a:solidFill>
                <a:schemeClr val="tx1"/>
              </a:solidFill>
            </a:endParaRPr>
          </a:p>
          <a:p>
            <a:r>
              <a:rPr lang="en-IE" sz="5400" dirty="0">
                <a:solidFill>
                  <a:schemeClr val="tx1"/>
                </a:solidFill>
              </a:rPr>
              <a:t>Q&amp;A</a:t>
            </a:r>
          </a:p>
          <a:p>
            <a:endParaRPr lang="en-I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6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05A5B3-81D9-0A38-E4C1-61ECCDA4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82" y="159229"/>
            <a:ext cx="6705600" cy="1143000"/>
          </a:xfrm>
        </p:spPr>
        <p:txBody>
          <a:bodyPr/>
          <a:lstStyle/>
          <a:p>
            <a:r>
              <a:rPr lang="en-US" sz="4000" dirty="0">
                <a:solidFill>
                  <a:schemeClr val="bg2"/>
                </a:solidFill>
              </a:rPr>
              <a:t>Climate Change in the Irish </a:t>
            </a:r>
            <a:r>
              <a:rPr lang="en-US" dirty="0">
                <a:solidFill>
                  <a:schemeClr val="bg2"/>
                </a:solidFill>
              </a:rPr>
              <a:t>Mind</a:t>
            </a: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38BB57-B09C-8327-D2B6-5E7B591AC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1474237"/>
            <a:ext cx="10972800" cy="3173963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sz="3400" dirty="0">
                <a:solidFill>
                  <a:srgbClr val="006DB5"/>
                </a:solidFill>
              </a:rPr>
              <a:t>Climate Change in the Irish Mind (CCIM)</a:t>
            </a:r>
            <a:r>
              <a:rPr lang="en-GB" sz="3400" dirty="0">
                <a:solidFill>
                  <a:srgbClr val="006DB5"/>
                </a:solidFill>
              </a:rPr>
              <a:t> is a large-scale, nationally representative survey of the Irish population’s climate change beliefs, risk perceptions, policy preferences, and behaviour towards climate change</a:t>
            </a:r>
          </a:p>
          <a:p>
            <a:pPr>
              <a:spcAft>
                <a:spcPts val="0"/>
              </a:spcAft>
            </a:pPr>
            <a:br>
              <a:rPr lang="en-GB" sz="3400" dirty="0">
                <a:solidFill>
                  <a:srgbClr val="006DB5"/>
                </a:solidFill>
              </a:rPr>
            </a:br>
            <a:r>
              <a:rPr lang="en-GB" sz="3400" dirty="0">
                <a:solidFill>
                  <a:srgbClr val="006DB5"/>
                </a:solidFill>
              </a:rPr>
              <a:t>Begun in 2021 by the Irish Environmental Protection Agency with support from the Yale University Program on Climate Change Communication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GB" sz="3400" dirty="0">
              <a:solidFill>
                <a:srgbClr val="006DB5"/>
              </a:solidFill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GB" sz="3400" dirty="0">
                <a:solidFill>
                  <a:srgbClr val="006DB5"/>
                </a:solidFill>
              </a:rPr>
              <a:t>Key outputs relevant to policy makers and the public alike</a:t>
            </a:r>
          </a:p>
          <a:p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D064C-DFD5-96DE-BB3A-3996BD994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1" y="4500332"/>
            <a:ext cx="1674556" cy="219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EBD70-7B0A-E4B0-1488-A57096577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024" y="4574265"/>
            <a:ext cx="1571008" cy="205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778E38-96B8-9C5D-C866-36CCB2815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0299" y="4648200"/>
            <a:ext cx="1954553" cy="2050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35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43918-2CDC-8D38-F368-D46C7C87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CCIM Wave 2 Methodology</a:t>
            </a:r>
            <a:endParaRPr lang="en-IE" dirty="0">
              <a:solidFill>
                <a:schemeClr val="bg2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43F9F-595B-9E1B-EAEC-2EA76514D90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42900" y="1730528"/>
            <a:ext cx="11849100" cy="44289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3400" b="1" u="sng" dirty="0"/>
              <a:t>Core and modular survey topics:</a:t>
            </a:r>
          </a:p>
          <a:p>
            <a:pPr marL="479988" lvl="1" indent="0">
              <a:buNone/>
            </a:pPr>
            <a:r>
              <a:rPr lang="en-IE" sz="2600" dirty="0"/>
              <a:t>Wave 1: 56 questions, Wave 2: 53 questions (25 min)</a:t>
            </a:r>
          </a:p>
          <a:p>
            <a:pPr marL="479988" lvl="1" indent="0">
              <a:buNone/>
            </a:pPr>
            <a:r>
              <a:rPr lang="en-IE" sz="2600" dirty="0"/>
              <a:t>Subtopics removed: Climate change media sources, Political intentions</a:t>
            </a:r>
          </a:p>
          <a:p>
            <a:pPr marL="479988" lvl="1" indent="0">
              <a:buNone/>
            </a:pPr>
            <a:r>
              <a:rPr lang="en-IE" sz="2600" dirty="0"/>
              <a:t>Major topic added: Climate literacy</a:t>
            </a:r>
          </a:p>
          <a:p>
            <a:pPr marL="479988" lvl="1" indent="0">
              <a:buNone/>
            </a:pPr>
            <a:endParaRPr lang="en-IE" sz="2600" dirty="0"/>
          </a:p>
          <a:p>
            <a:pPr marL="0" indent="0">
              <a:buNone/>
            </a:pPr>
            <a:r>
              <a:rPr lang="en-IE" sz="3400" b="1" u="sng" dirty="0"/>
              <a:t>Fieldwork CCIM Wave 2</a:t>
            </a:r>
            <a:r>
              <a:rPr lang="en-IE" sz="3600" dirty="0"/>
              <a:t> </a:t>
            </a:r>
            <a:r>
              <a:rPr lang="en-IE" sz="1800" dirty="0"/>
              <a:t>(conducted by IPSOS B&amp;A in 2023)</a:t>
            </a:r>
            <a:endParaRPr lang="en-IE" sz="1800" b="1" u="sng" dirty="0"/>
          </a:p>
          <a:p>
            <a:pPr marL="479988" lvl="1" indent="0">
              <a:buNone/>
            </a:pPr>
            <a:r>
              <a:rPr lang="en-IE" sz="2600" dirty="0"/>
              <a:t>Random digit dial, Computer Assisted Telephone Interview </a:t>
            </a:r>
          </a:p>
          <a:p>
            <a:pPr marL="479988" lvl="1" indent="0">
              <a:buNone/>
            </a:pPr>
            <a:r>
              <a:rPr lang="en-IE" sz="2600" dirty="0"/>
              <a:t>1,330 interviews, Quota controlled and nationally representative</a:t>
            </a:r>
          </a:p>
        </p:txBody>
      </p:sp>
    </p:spTree>
    <p:extLst>
      <p:ext uri="{BB962C8B-B14F-4D97-AF65-F5344CB8AC3E}">
        <p14:creationId xmlns:p14="http://schemas.microsoft.com/office/powerpoint/2010/main" val="54189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oster with people and green text&#10;&#10;Description automatically generated with medium confidence">
            <a:extLst>
              <a:ext uri="{FF2B5EF4-FFF2-40B4-BE49-F238E27FC236}">
                <a16:creationId xmlns:a16="http://schemas.microsoft.com/office/drawing/2014/main" id="{A24488EB-94A0-CAC5-3AC3-F446993240D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t="12437"/>
          <a:stretch/>
        </p:blipFill>
        <p:spPr>
          <a:xfrm>
            <a:off x="6755364" y="-62236"/>
            <a:ext cx="5424068" cy="6919411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CA1A63-E6C2-20B9-9BCA-E622E8BD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053" y="74645"/>
            <a:ext cx="109728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Climate Change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Beliefs and Attitudes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DCC99F-096B-8750-8C26-79F9DBDD72D4}"/>
              </a:ext>
            </a:extLst>
          </p:cNvPr>
          <p:cNvSpPr txBox="1"/>
          <p:nvPr/>
        </p:nvSpPr>
        <p:spPr>
          <a:xfrm>
            <a:off x="156578" y="1881738"/>
            <a:ext cx="667320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DB5"/>
                </a:solidFill>
              </a:rPr>
              <a:t>Most climate change beliefs remain consistent between 2021 and 2023</a:t>
            </a:r>
          </a:p>
          <a:p>
            <a:endParaRPr lang="en-US" sz="2400" dirty="0">
              <a:solidFill>
                <a:srgbClr val="006DB5"/>
              </a:solidFill>
            </a:endParaRPr>
          </a:p>
          <a:p>
            <a:r>
              <a:rPr lang="en-US" sz="2400" dirty="0">
                <a:solidFill>
                  <a:srgbClr val="006DB5"/>
                </a:solidFill>
              </a:rPr>
              <a:t>Overall worry remains high</a:t>
            </a:r>
          </a:p>
          <a:p>
            <a:pPr lvl="1"/>
            <a:endParaRPr lang="en-US" sz="2400" dirty="0">
              <a:solidFill>
                <a:srgbClr val="006DB5"/>
              </a:solidFill>
            </a:endParaRPr>
          </a:p>
          <a:p>
            <a:r>
              <a:rPr lang="en-US" sz="2400" dirty="0">
                <a:solidFill>
                  <a:srgbClr val="006DB5"/>
                </a:solidFill>
              </a:rPr>
              <a:t>Some overall change in pattern of worries about local hazards</a:t>
            </a:r>
          </a:p>
          <a:p>
            <a:pPr lvl="1"/>
            <a:r>
              <a:rPr lang="en-US" sz="2400" dirty="0">
                <a:solidFill>
                  <a:srgbClr val="006DB5"/>
                </a:solidFill>
              </a:rPr>
              <a:t>Water pollution (79%)</a:t>
            </a:r>
          </a:p>
          <a:p>
            <a:pPr lvl="1"/>
            <a:r>
              <a:rPr lang="en-US" sz="2400" dirty="0">
                <a:solidFill>
                  <a:srgbClr val="006DB5"/>
                </a:solidFill>
              </a:rPr>
              <a:t>Severe storms (64% </a:t>
            </a:r>
            <a:r>
              <a:rPr lang="en-US" sz="2400" dirty="0">
                <a:solidFill>
                  <a:srgbClr val="006DB5"/>
                </a:solidFill>
                <a:sym typeface="Wingdings" panose="05000000000000000000" pitchFamily="2" charset="2"/>
              </a:rPr>
              <a:t> 74%</a:t>
            </a:r>
            <a:r>
              <a:rPr lang="en-US" sz="2400" dirty="0">
                <a:solidFill>
                  <a:srgbClr val="006DB5"/>
                </a:solidFill>
              </a:rPr>
              <a:t>)</a:t>
            </a:r>
          </a:p>
          <a:p>
            <a:pPr lvl="1"/>
            <a:r>
              <a:rPr lang="en-US" sz="2400" dirty="0">
                <a:solidFill>
                  <a:srgbClr val="006DB5"/>
                </a:solidFill>
              </a:rPr>
              <a:t>Extreme heat (45% </a:t>
            </a:r>
            <a:r>
              <a:rPr lang="en-US" sz="2400" dirty="0">
                <a:solidFill>
                  <a:srgbClr val="006DB5"/>
                </a:solidFill>
                <a:sym typeface="Wingdings" panose="05000000000000000000" pitchFamily="2" charset="2"/>
              </a:rPr>
              <a:t> 54%</a:t>
            </a:r>
            <a:r>
              <a:rPr lang="en-US" sz="2400" dirty="0">
                <a:solidFill>
                  <a:srgbClr val="006DB5"/>
                </a:solidFill>
              </a:rPr>
              <a:t>)</a:t>
            </a:r>
          </a:p>
          <a:p>
            <a:pPr lvl="1"/>
            <a:endParaRPr lang="en-US" sz="2400" dirty="0">
              <a:solidFill>
                <a:srgbClr val="006DB5"/>
              </a:solidFill>
            </a:endParaRPr>
          </a:p>
          <a:p>
            <a:pPr lvl="1"/>
            <a:endParaRPr lang="en-US" sz="2400" dirty="0">
              <a:solidFill>
                <a:srgbClr val="006D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9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8FEC08A-9B01-F9ED-A81A-987EC38D0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137794"/>
            <a:ext cx="8456646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Engagement  with Climate Change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CCD66-28A1-DF3D-C24E-B395C5071BC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276600" y="1569700"/>
            <a:ext cx="8729565" cy="5183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Personal engagement on climate change</a:t>
            </a:r>
          </a:p>
          <a:p>
            <a:pPr marL="0" indent="0">
              <a:buNone/>
            </a:pPr>
            <a:r>
              <a:rPr lang="en-US" sz="2000" b="0" i="0" u="none" strike="noStrike" baseline="0" dirty="0"/>
              <a:t>89% say climate change is important to them personally </a:t>
            </a:r>
          </a:p>
          <a:p>
            <a:pPr marL="0" indent="0">
              <a:buNone/>
            </a:pPr>
            <a:r>
              <a:rPr lang="en-US" sz="2000" b="0" i="0" u="none" strike="noStrike" baseline="0" dirty="0"/>
              <a:t>78% “often” or “occasionally” discuss climate change with family and friends</a:t>
            </a:r>
          </a:p>
          <a:p>
            <a:pPr marL="0" indent="0">
              <a:buNone/>
            </a:pPr>
            <a:r>
              <a:rPr lang="en-US" sz="2000" b="0" i="0" u="none" strike="noStrike" baseline="0" dirty="0"/>
              <a:t>82% understand scientific consensus on climate change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400" b="1" u="sng" dirty="0"/>
              <a:t>Media Engagement on climate change</a:t>
            </a:r>
          </a:p>
          <a:p>
            <a:pPr marL="0" indent="0">
              <a:buNone/>
            </a:pPr>
            <a:r>
              <a:rPr lang="en-US" sz="2000" b="0" i="0" u="none" strike="noStrike" baseline="0" dirty="0"/>
              <a:t>Strong increase in engagement ‘at least weekly’ in the media </a:t>
            </a:r>
          </a:p>
          <a:p>
            <a:pPr marL="1919952" lvl="4" indent="0">
              <a:buNone/>
            </a:pPr>
            <a:r>
              <a:rPr lang="en-US" sz="2000" b="0" i="0" u="none" strike="noStrike" baseline="0" dirty="0"/>
              <a:t>(51% in 2021 </a:t>
            </a:r>
            <a:r>
              <a:rPr lang="en-US" sz="2000" b="0" i="0" u="none" strike="noStrike" baseline="0" dirty="0">
                <a:sym typeface="Wingdings" panose="05000000000000000000" pitchFamily="2" charset="2"/>
              </a:rPr>
              <a:t> </a:t>
            </a:r>
            <a:r>
              <a:rPr lang="en-US" sz="2000" b="0" i="0" u="none" strike="noStrike" baseline="0" dirty="0"/>
              <a:t>74% in 2023)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High levels of trust in mainstream media (68%) and in journalists (68%)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Desire for the media to do more on climate change (71%)</a:t>
            </a: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246D2B-0884-10A2-6037-BD9CF57760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49" b="-1543"/>
          <a:stretch/>
        </p:blipFill>
        <p:spPr>
          <a:xfrm>
            <a:off x="1" y="1390261"/>
            <a:ext cx="3124199" cy="5542384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98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8413-1EF7-69A5-45A0-7F395E91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5195"/>
            <a:ext cx="4814596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Support for Government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Climate Action Policy</a:t>
            </a:r>
          </a:p>
        </p:txBody>
      </p:sp>
      <p:pic>
        <p:nvPicPr>
          <p:cNvPr id="7" name="Content Placeholder 6" descr="A poster of a government policy&#10;&#10;Description automatically generated">
            <a:extLst>
              <a:ext uri="{FF2B5EF4-FFF2-40B4-BE49-F238E27FC236}">
                <a16:creationId xmlns:a16="http://schemas.microsoft.com/office/drawing/2014/main" id="{ACD9F483-26F8-D9F8-D442-4A009522DCF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4" r="-2921"/>
          <a:stretch/>
        </p:blipFill>
        <p:spPr>
          <a:xfrm>
            <a:off x="6925851" y="2944"/>
            <a:ext cx="5424195" cy="69103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289A4F-7DBD-C7EB-C95B-9A06A88203FB}"/>
              </a:ext>
            </a:extLst>
          </p:cNvPr>
          <p:cNvSpPr txBox="1"/>
          <p:nvPr/>
        </p:nvSpPr>
        <p:spPr>
          <a:xfrm>
            <a:off x="453306" y="2555557"/>
            <a:ext cx="60944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DB5"/>
                </a:solidFill>
              </a:rPr>
              <a:t>Positive outlook on political, economic, and quality of life topics </a:t>
            </a:r>
          </a:p>
          <a:p>
            <a:endParaRPr lang="en-US" sz="2400" dirty="0">
              <a:solidFill>
                <a:srgbClr val="006DB5"/>
              </a:solidFill>
            </a:endParaRPr>
          </a:p>
          <a:p>
            <a:r>
              <a:rPr lang="en-US" sz="2400" dirty="0">
                <a:solidFill>
                  <a:srgbClr val="006DB5"/>
                </a:solidFill>
              </a:rPr>
              <a:t>Outlook does not differ by experience of economic difficulties</a:t>
            </a:r>
          </a:p>
          <a:p>
            <a:endParaRPr lang="en-US" sz="2400" dirty="0">
              <a:solidFill>
                <a:srgbClr val="006DB5"/>
              </a:solidFill>
            </a:endParaRPr>
          </a:p>
          <a:p>
            <a:r>
              <a:rPr lang="en-US" sz="2400" dirty="0">
                <a:solidFill>
                  <a:srgbClr val="006DB5"/>
                </a:solidFill>
              </a:rPr>
              <a:t>Strong desire for leadership on climate action from Government</a:t>
            </a:r>
          </a:p>
        </p:txBody>
      </p:sp>
    </p:spTree>
    <p:extLst>
      <p:ext uri="{BB962C8B-B14F-4D97-AF65-F5344CB8AC3E}">
        <p14:creationId xmlns:p14="http://schemas.microsoft.com/office/powerpoint/2010/main" val="228875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D9D1E-398F-2BAE-E404-C01422E3B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69201"/>
            <a:ext cx="5130800" cy="1143000"/>
          </a:xfrm>
        </p:spPr>
        <p:txBody>
          <a:bodyPr/>
          <a:lstStyle/>
          <a:p>
            <a:r>
              <a:rPr lang="en-US" dirty="0"/>
              <a:t>Support for Government Climate Action Policy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DBD71-A2F6-C997-D3BC-4EEE7E0EF6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31000" y="2019300"/>
            <a:ext cx="5461000" cy="48387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Overwhelming support for policies of systems change to support climate 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Support for policies that affect non-discretionary spending has weakened</a:t>
            </a:r>
          </a:p>
          <a:p>
            <a:pPr marL="479988" lvl="1" indent="0">
              <a:buNone/>
            </a:pPr>
            <a:r>
              <a:rPr lang="en-US" dirty="0"/>
              <a:t>‘Banning peat, coal and oil for home heating’ 68%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59% overall support</a:t>
            </a:r>
          </a:p>
          <a:p>
            <a:pPr marL="479988" lvl="1" indent="0">
              <a:buNone/>
            </a:pPr>
            <a:r>
              <a:rPr lang="en-US" dirty="0"/>
              <a:t>‘Higher taxes on cars that use petrol or diesel’: 64%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51% overall support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17DA9-A5A4-5DD0-1166-796C62CAD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8900"/>
            <a:ext cx="6621098" cy="694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3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4CA20-8C47-4018-4CB1-E8A072D6E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041" y="169862"/>
            <a:ext cx="3267456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Climate-Related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 Behaviours</a:t>
            </a:r>
          </a:p>
        </p:txBody>
      </p:sp>
      <p:pic>
        <p:nvPicPr>
          <p:cNvPr id="15" name="Content Placeholder 14" descr="A poster of a climate-related behaviour">
            <a:extLst>
              <a:ext uri="{FF2B5EF4-FFF2-40B4-BE49-F238E27FC236}">
                <a16:creationId xmlns:a16="http://schemas.microsoft.com/office/drawing/2014/main" id="{B609B78B-C419-8983-C673-4C0550DB16D9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480"/>
          <a:stretch/>
        </p:blipFill>
        <p:spPr>
          <a:xfrm>
            <a:off x="0" y="-101600"/>
            <a:ext cx="5651500" cy="695960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3A0D71-44B3-1924-9A11-DC57EFC1C6CF}"/>
              </a:ext>
            </a:extLst>
          </p:cNvPr>
          <p:cNvSpPr txBox="1"/>
          <p:nvPr/>
        </p:nvSpPr>
        <p:spPr>
          <a:xfrm>
            <a:off x="6036897" y="2271236"/>
            <a:ext cx="60944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6DB5"/>
                </a:solidFill>
              </a:rPr>
              <a:t>Understanding normative behaviours has a strong influence on perceptions of the ease or difficulty of taking climate action</a:t>
            </a:r>
          </a:p>
          <a:p>
            <a:endParaRPr lang="en-US" sz="2400" dirty="0">
              <a:solidFill>
                <a:srgbClr val="006DB5"/>
              </a:solidFill>
            </a:endParaRPr>
          </a:p>
          <a:p>
            <a:endParaRPr lang="en-US" sz="2400" dirty="0">
              <a:solidFill>
                <a:srgbClr val="006DB5"/>
              </a:solidFill>
            </a:endParaRPr>
          </a:p>
          <a:p>
            <a:r>
              <a:rPr lang="en-US" sz="2400" dirty="0">
                <a:solidFill>
                  <a:srgbClr val="006DB5"/>
                </a:solidFill>
              </a:rPr>
              <a:t>Key importance of communicating norms around climate change behaviours in strategic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416184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55AD-08A5-D9E8-7B8E-2610A904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068" y="-211799"/>
            <a:ext cx="3784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Climate Literacy</a:t>
            </a:r>
          </a:p>
        </p:txBody>
      </p:sp>
      <p:pic>
        <p:nvPicPr>
          <p:cNvPr id="11" name="Content Placeholder 10" descr="A diagram of a climate literacy&#10;&#10;Description automatically generated with medium confidence">
            <a:extLst>
              <a:ext uri="{FF2B5EF4-FFF2-40B4-BE49-F238E27FC236}">
                <a16:creationId xmlns:a16="http://schemas.microsoft.com/office/drawing/2014/main" id="{40AAB878-E1EA-76AE-C332-7DBB9EFA7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903" r="-2320"/>
          <a:stretch/>
        </p:blipFill>
        <p:spPr>
          <a:xfrm>
            <a:off x="-203200" y="-90310"/>
            <a:ext cx="5475112" cy="694831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A6F3-395D-2184-97A1-E312F546054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712178" y="1634676"/>
            <a:ext cx="6314722" cy="462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Climate literacy explored as both factual and applied knowledge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High recognition of climate change as a topic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Moderate understanding of factual content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Confusion between climate change and other environmental topics</a:t>
            </a:r>
          </a:p>
        </p:txBody>
      </p:sp>
    </p:spTree>
    <p:extLst>
      <p:ext uri="{BB962C8B-B14F-4D97-AF65-F5344CB8AC3E}">
        <p14:creationId xmlns:p14="http://schemas.microsoft.com/office/powerpoint/2010/main" val="22759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7CDB089463445A66C661F7FABDF04" ma:contentTypeVersion="14" ma:contentTypeDescription="Create a new document." ma:contentTypeScope="" ma:versionID="aca0e5f0f57e86533bf6f6829dfab520">
  <xsd:schema xmlns:xsd="http://www.w3.org/2001/XMLSchema" xmlns:xs="http://www.w3.org/2001/XMLSchema" xmlns:p="http://schemas.microsoft.com/office/2006/metadata/properties" xmlns:ns2="b7cd77c3-56db-48b6-997b-ee1507592b57" xmlns:ns3="3d186bfc-071d-424f-a3c6-850935f643d7" targetNamespace="http://schemas.microsoft.com/office/2006/metadata/properties" ma:root="true" ma:fieldsID="38990b336e95c3eaf2ed63d5b7aeafaf" ns2:_="" ns3:_="">
    <xsd:import namespace="b7cd77c3-56db-48b6-997b-ee1507592b57"/>
    <xsd:import namespace="3d186bfc-071d-424f-a3c6-850935f643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LengthInSecond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d77c3-56db-48b6-997b-ee1507592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a2263c6-9e80-4c00-8d8d-99554230c6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186bfc-071d-424f-a3c6-850935f643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ff576213-b58d-44f2-a770-1a57749d785b}" ma:internalName="TaxCatchAll" ma:showField="CatchAllData" ma:web="3d186bfc-071d-424f-a3c6-850935f643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cd77c3-56db-48b6-997b-ee1507592b57">
      <Terms xmlns="http://schemas.microsoft.com/office/infopath/2007/PartnerControls"/>
    </lcf76f155ced4ddcb4097134ff3c332f>
    <TaxCatchAll xmlns="3d186bfc-071d-424f-a3c6-850935f643d7" xsi:nil="true"/>
    <SharedWithUsers xmlns="3d186bfc-071d-424f-a3c6-850935f643d7">
      <UserInfo>
        <DisplayName>Conor Quinlan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B05DB3-6A1E-4C4C-9278-6CFDE1EE10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cd77c3-56db-48b6-997b-ee1507592b57"/>
    <ds:schemaRef ds:uri="3d186bfc-071d-424f-a3c6-850935f643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5CCB99-F638-407C-8117-6DE679E6B8AA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3d186bfc-071d-424f-a3c6-850935f643d7"/>
    <ds:schemaRef ds:uri="b7cd77c3-56db-48b6-997b-ee1507592b57"/>
  </ds:schemaRefs>
</ds:datastoreItem>
</file>

<file path=customXml/itemProps3.xml><?xml version="1.0" encoding="utf-8"?>
<ds:datastoreItem xmlns:ds="http://schemas.openxmlformats.org/officeDocument/2006/customXml" ds:itemID="{3E89C454-E9B4-40DF-8C9C-152279DE1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656</Words>
  <Application>Microsoft Office PowerPoint</Application>
  <PresentationFormat>Widescreen</PresentationFormat>
  <Paragraphs>78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 SemiBold</vt:lpstr>
      <vt:lpstr>Symbol</vt:lpstr>
      <vt:lpstr>Wingdings</vt:lpstr>
      <vt:lpstr>1_Office Theme</vt:lpstr>
      <vt:lpstr>Climate Change in the Irish Mind </vt:lpstr>
      <vt:lpstr>Climate Change in the Irish Mind</vt:lpstr>
      <vt:lpstr>CCIM Wave 2 Methodology</vt:lpstr>
      <vt:lpstr>Climate Change  Beliefs and Attitudes</vt:lpstr>
      <vt:lpstr>Engagement  with Climate Change</vt:lpstr>
      <vt:lpstr>Support for Government  Climate Action Policy</vt:lpstr>
      <vt:lpstr>Support for Government Climate Action Policy</vt:lpstr>
      <vt:lpstr>Climate-Related  Behaviours</vt:lpstr>
      <vt:lpstr>Climate Literacy</vt:lpstr>
      <vt:lpstr>Climate Change in the Irish Mind  Wave 2</vt:lpstr>
      <vt:lpstr>Climate Change in the Irish Mind Wave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Desmond O'Mahony</dc:creator>
  <cp:lastModifiedBy>Desmond O'Mahony</cp:lastModifiedBy>
  <cp:revision>11</cp:revision>
  <dcterms:created xsi:type="dcterms:W3CDTF">2021-12-06T13:47:46Z</dcterms:created>
  <dcterms:modified xsi:type="dcterms:W3CDTF">2024-10-15T18:19:38Z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0x0101001D17CDB089463445A66C661F7FABDF04</vt:lpwstr>
  </property>
  <property fmtid="{D5CDD505-2E9C-101B-9397-08002B2CF9AE}" pid="3" name="MediaServiceImageTags">
    <vt:lpwstr/>
  </property>
</Properties>
</file>