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8" r:id="rId5"/>
  </p:sldMasterIdLst>
  <p:notesMasterIdLst>
    <p:notesMasterId r:id="rId28"/>
  </p:notesMasterIdLst>
  <p:handoutMasterIdLst>
    <p:handoutMasterId r:id="rId29"/>
  </p:handoutMasterIdLst>
  <p:sldIdLst>
    <p:sldId id="539" r:id="rId6"/>
    <p:sldId id="576" r:id="rId7"/>
    <p:sldId id="398" r:id="rId8"/>
    <p:sldId id="556" r:id="rId9"/>
    <p:sldId id="537" r:id="rId10"/>
    <p:sldId id="456" r:id="rId11"/>
    <p:sldId id="585" r:id="rId12"/>
    <p:sldId id="635" r:id="rId13"/>
    <p:sldId id="626" r:id="rId14"/>
    <p:sldId id="606" r:id="rId15"/>
    <p:sldId id="651" r:id="rId16"/>
    <p:sldId id="573" r:id="rId17"/>
    <p:sldId id="649" r:id="rId18"/>
    <p:sldId id="650" r:id="rId19"/>
    <p:sldId id="648" r:id="rId20"/>
    <p:sldId id="548" r:id="rId21"/>
    <p:sldId id="549" r:id="rId22"/>
    <p:sldId id="550" r:id="rId23"/>
    <p:sldId id="551" r:id="rId24"/>
    <p:sldId id="545" r:id="rId25"/>
    <p:sldId id="608" r:id="rId26"/>
    <p:sldId id="65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9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4D76E4-E5A1-47AB-8315-B6964092728A}" v="47" dt="2024-10-16T14:59:16.761"/>
  </p1510:revLst>
</p1510:revInfo>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75441" autoAdjust="0"/>
  </p:normalViewPr>
  <p:slideViewPr>
    <p:cSldViewPr snapToGrid="0">
      <p:cViewPr varScale="1">
        <p:scale>
          <a:sx n="63" d="100"/>
          <a:sy n="63" d="100"/>
        </p:scale>
        <p:origin x="932" y="5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788120-E66F-B4EA-9640-EAC9E8C9AA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9C2FF9F3-F676-E4B4-C8E7-CD5FADFECC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60C2F9-8858-428A-8552-548C7DA05AC1}" type="datetimeFigureOut">
              <a:rPr lang="en-IE" smtClean="0"/>
              <a:t>17/10/2024</a:t>
            </a:fld>
            <a:endParaRPr lang="en-IE"/>
          </a:p>
        </p:txBody>
      </p:sp>
      <p:sp>
        <p:nvSpPr>
          <p:cNvPr id="4" name="Footer Placeholder 3">
            <a:extLst>
              <a:ext uri="{FF2B5EF4-FFF2-40B4-BE49-F238E27FC236}">
                <a16:creationId xmlns:a16="http://schemas.microsoft.com/office/drawing/2014/main" id="{CAC03DA1-5AE6-B128-7C51-5DAB517FE0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20CC1A50-366E-9277-B142-192B0DBBB13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37B8B-343C-4B6C-AE5C-83E982DE0793}" type="slidenum">
              <a:rPr lang="en-IE" smtClean="0"/>
              <a:t>‹#›</a:t>
            </a:fld>
            <a:endParaRPr lang="en-IE"/>
          </a:p>
        </p:txBody>
      </p:sp>
    </p:spTree>
    <p:extLst>
      <p:ext uri="{BB962C8B-B14F-4D97-AF65-F5344CB8AC3E}">
        <p14:creationId xmlns:p14="http://schemas.microsoft.com/office/powerpoint/2010/main" val="4121512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62B0B-0B55-498C-862C-1985E58BE909}" type="datetimeFigureOut">
              <a:rPr lang="en-IE" smtClean="0"/>
              <a:t>17/10/2024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674D42-1A85-431E-AA70-1348D94D8FB3}" type="slidenum">
              <a:rPr lang="en-IE" smtClean="0"/>
              <a:t>‹#›</a:t>
            </a:fld>
            <a:endParaRPr lang="en-IE"/>
          </a:p>
        </p:txBody>
      </p:sp>
    </p:spTree>
    <p:extLst>
      <p:ext uri="{BB962C8B-B14F-4D97-AF65-F5344CB8AC3E}">
        <p14:creationId xmlns:p14="http://schemas.microsoft.com/office/powerpoint/2010/main" val="2638874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IE" dirty="0"/>
              <a:t>As part of the EU’s implementation of the System of Environmental and Economic Accounts, a new module on ecosystem accounts has been introduced by Eurostat. This is an amendment to regulation 691/2011 on environmental economic accounts. The new ecosystem accounts module has a range of current and future applications. These new statistics give recognition to the benefits to society that are produced by nature, in </a:t>
            </a:r>
            <a:r>
              <a:rPr lang="en-IE" b="1" dirty="0"/>
              <a:t>coherence</a:t>
            </a:r>
            <a:r>
              <a:rPr lang="en-IE" dirty="0"/>
              <a:t> with macroeconomic statistics.</a:t>
            </a:r>
            <a:endParaRPr lang="en-IE" dirty="0">
              <a:ea typeface="Roboto Slab Light"/>
              <a:cs typeface="Roboto Slab Light"/>
            </a:endParaRPr>
          </a:p>
          <a:p>
            <a:r>
              <a:rPr lang="en-IE" dirty="0"/>
              <a:t>There are links with </a:t>
            </a:r>
            <a:r>
              <a:rPr lang="en-IE" b="1" dirty="0"/>
              <a:t>the Nature Restoration law, the Global Biodiversity Monitoring Framework, and climate change policies</a:t>
            </a:r>
            <a:r>
              <a:rPr lang="en-IE" dirty="0"/>
              <a:t>.</a:t>
            </a:r>
          </a:p>
          <a:p>
            <a:r>
              <a:rPr lang="en-IE" dirty="0">
                <a:ea typeface="Roboto Slab Light"/>
                <a:cs typeface="Roboto Slab Light"/>
              </a:rPr>
              <a:t>Final approval is expected by the end of this year, which would mean </a:t>
            </a:r>
            <a:r>
              <a:rPr lang="en-IE" b="1" dirty="0">
                <a:ea typeface="Roboto Slab Light"/>
                <a:cs typeface="Roboto Slab Light"/>
              </a:rPr>
              <a:t>mandatory reporting commences in 2026</a:t>
            </a:r>
            <a:r>
              <a:rPr lang="en-IE" dirty="0">
                <a:ea typeface="Roboto Slab Light"/>
                <a:cs typeface="Roboto Slab Light"/>
              </a:rPr>
              <a:t>, with a first reference year of 2024.</a:t>
            </a:r>
          </a:p>
          <a:p>
            <a:r>
              <a:rPr lang="en-IE" dirty="0">
                <a:ea typeface="Roboto Slab Light"/>
                <a:cs typeface="Roboto Slab Light"/>
              </a:rPr>
              <a:t>Reporting will include extent, condition, and services accounts. Note that monetary valuation is not included in the regulation, but Eurostat will be carrying out a </a:t>
            </a:r>
            <a:r>
              <a:rPr lang="en-IE" b="1" dirty="0">
                <a:ea typeface="Roboto Slab Light"/>
                <a:cs typeface="Roboto Slab Light"/>
              </a:rPr>
              <a:t>feasibility study</a:t>
            </a:r>
            <a:r>
              <a:rPr lang="en-IE" dirty="0">
                <a:ea typeface="Roboto Slab Light"/>
                <a:cs typeface="Roboto Slab Light"/>
              </a:rPr>
              <a:t>.</a:t>
            </a:r>
          </a:p>
        </p:txBody>
      </p:sp>
      <p:sp>
        <p:nvSpPr>
          <p:cNvPr id="4" name="Slide Number Placeholder 3"/>
          <p:cNvSpPr>
            <a:spLocks noGrp="1"/>
          </p:cNvSpPr>
          <p:nvPr>
            <p:ph type="sldNum" sz="quarter" idx="5"/>
          </p:nvPr>
        </p:nvSpPr>
        <p:spPr/>
        <p:txBody>
          <a:bodyPr/>
          <a:lstStyle/>
          <a:p>
            <a:fld id="{5641690F-5CE8-4B96-9588-F78D757180BA}" type="slidenum">
              <a:rPr lang="en-IE" smtClean="0"/>
              <a:pPr/>
              <a:t>3</a:t>
            </a:fld>
            <a:endParaRPr lang="en-IE"/>
          </a:p>
        </p:txBody>
      </p:sp>
    </p:spTree>
    <p:extLst>
      <p:ext uri="{BB962C8B-B14F-4D97-AF65-F5344CB8AC3E}">
        <p14:creationId xmlns:p14="http://schemas.microsoft.com/office/powerpoint/2010/main" val="317807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with the implementation of the regulation, Eurostat has set up a Task Force on Ecosystem Accounting. Ireland, represented by the CSO, has been there from the beginning, in 2020. we have made significant contributions to the development of guidance notes, to be used by all EU MS in the compilation of the accounts.</a:t>
            </a:r>
            <a:endParaRPr lang="en-IE" dirty="0"/>
          </a:p>
        </p:txBody>
      </p:sp>
      <p:sp>
        <p:nvSpPr>
          <p:cNvPr id="4" name="Slide Number Placeholder 3"/>
          <p:cNvSpPr>
            <a:spLocks noGrp="1"/>
          </p:cNvSpPr>
          <p:nvPr>
            <p:ph type="sldNum" sz="quarter" idx="5"/>
          </p:nvPr>
        </p:nvSpPr>
        <p:spPr/>
        <p:txBody>
          <a:bodyPr/>
          <a:lstStyle/>
          <a:p>
            <a:fld id="{4A674D42-1A85-431E-AA70-1348D94D8FB3}" type="slidenum">
              <a:rPr lang="en-IE" smtClean="0"/>
              <a:t>4</a:t>
            </a:fld>
            <a:endParaRPr lang="en-IE"/>
          </a:p>
        </p:txBody>
      </p:sp>
    </p:spTree>
    <p:extLst>
      <p:ext uri="{BB962C8B-B14F-4D97-AF65-F5344CB8AC3E}">
        <p14:creationId xmlns:p14="http://schemas.microsoft.com/office/powerpoint/2010/main" val="3117417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Extent accounts – what ecosystems do we have, where are they, how does this change over time</a:t>
            </a:r>
          </a:p>
          <a:p>
            <a:r>
              <a:rPr lang="en-US" dirty="0"/>
              <a:t>Condition accounts – tell us about the condition of the ecosystems, which impacts their function and capacity to provide ecosystem services</a:t>
            </a:r>
          </a:p>
          <a:p>
            <a:r>
              <a:rPr lang="en-US" dirty="0"/>
              <a:t>Ecosystem services accounts – record the biophysical flows of ecosystem services</a:t>
            </a:r>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41690F-5CE8-4B96-9588-F78D757180BA}" type="slidenum">
              <a:rPr kumimoji="0" lang="en-IE" sz="1200" b="0" i="0" u="none" strike="noStrike" kern="1200" cap="none" spc="0" normalizeH="0" baseline="0" noProof="0" smtClean="0">
                <a:ln>
                  <a:noFill/>
                </a:ln>
                <a:solidFill>
                  <a:prstClr val="black"/>
                </a:solidFill>
                <a:effectLst/>
                <a:uLnTx/>
                <a:uFillTx/>
                <a:latin typeface="Roboto Slab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IE" sz="1200" b="0" i="0" u="none" strike="noStrike" kern="1200" cap="none" spc="0" normalizeH="0" baseline="0" noProof="0">
              <a:ln>
                <a:noFill/>
              </a:ln>
              <a:solidFill>
                <a:prstClr val="black"/>
              </a:solidFill>
              <a:effectLst/>
              <a:uLnTx/>
              <a:uFillTx/>
              <a:latin typeface="Roboto Slab Light"/>
              <a:ea typeface="+mn-ea"/>
              <a:cs typeface="+mn-cs"/>
            </a:endParaRPr>
          </a:p>
        </p:txBody>
      </p:sp>
    </p:spTree>
    <p:extLst>
      <p:ext uri="{BB962C8B-B14F-4D97-AF65-F5344CB8AC3E}">
        <p14:creationId xmlns:p14="http://schemas.microsoft.com/office/powerpoint/2010/main" val="3962153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For the extent accounts, reporting will be on a three-yearly basis, and include extent accounts with opening and closing areas for each ecosystem type, as well as a conversion matrix. Mandatory reporting will be at Level 1 of the EU Ecosystem Typology that you can see here, and member states will be able to report at the more detailed level 2 on a voluntary basis.</a:t>
            </a:r>
          </a:p>
          <a:p>
            <a:endParaRPr lang="en-IE">
              <a:ea typeface="Roboto Slab Light"/>
              <a:cs typeface="Roboto Slab Light"/>
            </a:endParaRPr>
          </a:p>
        </p:txBody>
      </p:sp>
      <p:sp>
        <p:nvSpPr>
          <p:cNvPr id="4" name="Slide Number Placeholder 3"/>
          <p:cNvSpPr>
            <a:spLocks noGrp="1"/>
          </p:cNvSpPr>
          <p:nvPr>
            <p:ph type="sldNum" sz="quarter" idx="5"/>
          </p:nvPr>
        </p:nvSpPr>
        <p:spPr/>
        <p:txBody>
          <a:bodyPr/>
          <a:lstStyle/>
          <a:p>
            <a:fld id="{5641690F-5CE8-4B96-9588-F78D757180BA}" type="slidenum">
              <a:rPr lang="en-IE" smtClean="0"/>
              <a:pPr/>
              <a:t>6</a:t>
            </a:fld>
            <a:endParaRPr lang="en-IE"/>
          </a:p>
        </p:txBody>
      </p:sp>
    </p:spTree>
    <p:extLst>
      <p:ext uri="{BB962C8B-B14F-4D97-AF65-F5344CB8AC3E}">
        <p14:creationId xmlns:p14="http://schemas.microsoft.com/office/powerpoint/2010/main" val="1699051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Ecosystem extent accounting involves recording the areas and changes in areas for each ecosystem type within the national territory. They cover the terrestrial (including freshwater) and marine ecosystems on the national territory. Eurostat also requires a conversion matrix to record conversions between ecosystem types over time. The figure on the right here is Ireland’s national territory and this depicts the entirety of Ireland’s ecosystem accounting area.</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4A674D42-1A85-431E-AA70-1348D94D8FB3}" type="slidenum">
              <a:rPr lang="en-IE" smtClean="0"/>
              <a:t>7</a:t>
            </a:fld>
            <a:endParaRPr lang="en-IE"/>
          </a:p>
        </p:txBody>
      </p:sp>
    </p:spTree>
    <p:extLst>
      <p:ext uri="{BB962C8B-B14F-4D97-AF65-F5344CB8AC3E}">
        <p14:creationId xmlns:p14="http://schemas.microsoft.com/office/powerpoint/2010/main" val="4246576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07000"/>
              </a:lnSpc>
              <a:spcAft>
                <a:spcPts val="80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 is worth pointing out that the different categories in the CLC accounting layers correspond to various landcover types. It was necessary to do a crosswalk to between these and the different ecosystem types of the European ecosystem typology. Since publishing, we had some important feedback from our expert group, in particular that for Ireland the CLC class 243 (“Agriculture mosaics with significant natural vegetation”) should be actually considered as grasslands and not croplands. This is also more consistent with the National Land Cover Map. So, we decided to move this class into croplands ahead of the voluntary data collection. Because this impacts cross-country comparability, this has now prompted Eurostat to investigate the issue. The EEA have now agreed with our reclassification and have raised the possibility of varying the assignment of CLC classes by environmental zones. Given that CLC class 243 is around 400,000 ha in Ireland, this highlights the absolute necessity of involving national experts in developing methodology for official statistics.</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i="0" dirty="0">
              <a:solidFill>
                <a:srgbClr val="384350"/>
              </a:solidFill>
              <a:effectLst/>
              <a:latin typeface="Arial" panose="020B0604020202020204" pitchFamily="34" charset="0"/>
            </a:endParaRPr>
          </a:p>
          <a:p>
            <a:endParaRPr lang="en-US" b="0" i="0" dirty="0">
              <a:solidFill>
                <a:srgbClr val="38435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67B2E96-37CD-4BB6-BF1E-061F3A4FDC47}" type="slidenum">
              <a:rPr lang="en-IE" smtClean="0"/>
              <a:t>8</a:t>
            </a:fld>
            <a:endParaRPr lang="en-IE"/>
          </a:p>
        </p:txBody>
      </p:sp>
    </p:spTree>
    <p:extLst>
      <p:ext uri="{BB962C8B-B14F-4D97-AF65-F5344CB8AC3E}">
        <p14:creationId xmlns:p14="http://schemas.microsoft.com/office/powerpoint/2010/main" val="357594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Last October we published ecosystem accounts at level 1 of the EU ecosystem typology for the period covering 2000-2018. This publication included the accounting tables, conversion matrix</a:t>
            </a:r>
            <a:endParaRPr lang="en-IE" dirty="0">
              <a:ea typeface="Calibri"/>
              <a:cs typeface="Calibri"/>
            </a:endParaRPr>
          </a:p>
          <a:p>
            <a:endParaRPr lang="en-IE" dirty="0">
              <a:ea typeface="Calibri"/>
              <a:cs typeface="Calibri"/>
            </a:endParaRPr>
          </a:p>
        </p:txBody>
      </p:sp>
      <p:sp>
        <p:nvSpPr>
          <p:cNvPr id="4" name="Slide Number Placeholder 3"/>
          <p:cNvSpPr>
            <a:spLocks noGrp="1"/>
          </p:cNvSpPr>
          <p:nvPr>
            <p:ph type="sldNum" sz="quarter" idx="5"/>
          </p:nvPr>
        </p:nvSpPr>
        <p:spPr/>
        <p:txBody>
          <a:bodyPr/>
          <a:lstStyle/>
          <a:p>
            <a:fld id="{367B2E96-37CD-4BB6-BF1E-061F3A4FDC47}" type="slidenum">
              <a:rPr lang="en-IE" smtClean="0"/>
              <a:t>9</a:t>
            </a:fld>
            <a:endParaRPr lang="en-IE"/>
          </a:p>
        </p:txBody>
      </p:sp>
    </p:spTree>
    <p:extLst>
      <p:ext uri="{BB962C8B-B14F-4D97-AF65-F5344CB8AC3E}">
        <p14:creationId xmlns:p14="http://schemas.microsoft.com/office/powerpoint/2010/main" val="1110954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Condition accounts will be reported on a three-yearly basis as well, to coincide with the extent accounts. For the regulation, reporting of 8 different condition indicators will be mandatory, for 5 different ecosystems. </a:t>
            </a:r>
            <a:endParaRPr lang="en-IE" dirty="0"/>
          </a:p>
        </p:txBody>
      </p:sp>
      <p:sp>
        <p:nvSpPr>
          <p:cNvPr id="4" name="Slide Number Placeholder 3"/>
          <p:cNvSpPr>
            <a:spLocks noGrp="1"/>
          </p:cNvSpPr>
          <p:nvPr>
            <p:ph type="sldNum" sz="quarter" idx="5"/>
          </p:nvPr>
        </p:nvSpPr>
        <p:spPr/>
        <p:txBody>
          <a:bodyPr/>
          <a:lstStyle/>
          <a:p>
            <a:fld id="{4A674D42-1A85-431E-AA70-1348D94D8FB3}" type="slidenum">
              <a:rPr lang="en-IE" smtClean="0"/>
              <a:t>10</a:t>
            </a:fld>
            <a:endParaRPr lang="en-IE"/>
          </a:p>
        </p:txBody>
      </p:sp>
    </p:spTree>
    <p:extLst>
      <p:ext uri="{BB962C8B-B14F-4D97-AF65-F5344CB8AC3E}">
        <p14:creationId xmlns:p14="http://schemas.microsoft.com/office/powerpoint/2010/main" val="439293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41690F-5CE8-4B96-9588-F78D757180BA}" type="slidenum">
              <a:rPr kumimoji="0" lang="en-IE" sz="1200" b="0" i="0" u="none" strike="noStrike" kern="1200" cap="none" spc="0" normalizeH="0" baseline="0" noProof="0" smtClean="0">
                <a:ln>
                  <a:noFill/>
                </a:ln>
                <a:solidFill>
                  <a:prstClr val="black"/>
                </a:solidFill>
                <a:effectLst/>
                <a:uLnTx/>
                <a:uFillTx/>
                <a:latin typeface="Roboto Slab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IE" sz="1200" b="0" i="0" u="none" strike="noStrike" kern="1200" cap="none" spc="0" normalizeH="0" baseline="0" noProof="0">
              <a:ln>
                <a:noFill/>
              </a:ln>
              <a:solidFill>
                <a:prstClr val="black"/>
              </a:solidFill>
              <a:effectLst/>
              <a:uLnTx/>
              <a:uFillTx/>
              <a:latin typeface="Roboto Slab Light"/>
              <a:ea typeface="+mn-ea"/>
              <a:cs typeface="+mn-cs"/>
            </a:endParaRPr>
          </a:p>
        </p:txBody>
      </p:sp>
    </p:spTree>
    <p:extLst>
      <p:ext uri="{BB962C8B-B14F-4D97-AF65-F5344CB8AC3E}">
        <p14:creationId xmlns:p14="http://schemas.microsoft.com/office/powerpoint/2010/main" val="3526224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9403" y="2130429"/>
            <a:ext cx="5376597" cy="2834743"/>
          </a:xfrm>
        </p:spPr>
        <p:txBody>
          <a:bodyPr tIns="0" bIns="0" anchor="t" anchorCtr="0">
            <a:normAutofit/>
          </a:bodyPr>
          <a:lstStyle>
            <a:lvl1pPr>
              <a:lnSpc>
                <a:spcPts val="6133"/>
              </a:lnSpc>
              <a:defRPr sz="5867" b="0" i="0" baseline="0">
                <a:solidFill>
                  <a:schemeClr val="tx1"/>
                </a:solidFill>
                <a:latin typeface="Cambria" panose="02040503050406030204" pitchFamily="18" charset="0"/>
                <a:cs typeface="Cambria" panose="02040503050406030204" pitchFamily="18" charset="0"/>
              </a:defRPr>
            </a:lvl1pPr>
          </a:lstStyle>
          <a:p>
            <a:r>
              <a:rPr lang="en-US"/>
              <a:t>Click to edit Master title style</a:t>
            </a:r>
            <a:endParaRPr lang="en-IE"/>
          </a:p>
        </p:txBody>
      </p:sp>
      <p:sp>
        <p:nvSpPr>
          <p:cNvPr id="3" name="Subtitle 2"/>
          <p:cNvSpPr>
            <a:spLocks noGrp="1"/>
          </p:cNvSpPr>
          <p:nvPr>
            <p:ph type="subTitle" idx="1" hasCustomPrompt="1"/>
          </p:nvPr>
        </p:nvSpPr>
        <p:spPr>
          <a:xfrm>
            <a:off x="719403" y="5061181"/>
            <a:ext cx="5376597" cy="1464568"/>
          </a:xfrm>
        </p:spPr>
        <p:txBody>
          <a:bodyPr>
            <a:normAutofit/>
          </a:bodyPr>
          <a:lstStyle>
            <a:lvl1pPr marL="0" indent="0" algn="l">
              <a:lnSpc>
                <a:spcPts val="2933"/>
              </a:lnSpc>
              <a:buNone/>
              <a:defRPr sz="2667" b="1" i="0" baseline="0">
                <a:solidFill>
                  <a:schemeClr val="accent1"/>
                </a:solidFill>
                <a:latin typeface="Cambria" panose="02040503050406030204" pitchFamily="18" charset="0"/>
                <a:cs typeface="Cambria" panose="02040503050406030204" pitchFamily="18"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Presentation Sub Title</a:t>
            </a:r>
          </a:p>
          <a:p>
            <a:r>
              <a:rPr lang="en-US"/>
              <a:t>The quick brown fox</a:t>
            </a:r>
            <a:endParaRPr lang="en-IE"/>
          </a:p>
        </p:txBody>
      </p:sp>
    </p:spTree>
    <p:extLst>
      <p:ext uri="{BB962C8B-B14F-4D97-AF65-F5344CB8AC3E}">
        <p14:creationId xmlns:p14="http://schemas.microsoft.com/office/powerpoint/2010/main" val="902303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Without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10128448" y="6356351"/>
            <a:ext cx="1344149" cy="366183"/>
          </a:xfrm>
          <a:prstGeom prst="rect">
            <a:avLst/>
          </a:prstGeom>
        </p:spPr>
        <p:txBody>
          <a:bodyPr vert="horz" lIns="91440" tIns="45720" rIns="91440" bIns="45720" rtlCol="0" anchor="ctr"/>
          <a:lstStyle>
            <a:lvl1pPr algn="r">
              <a:defRPr sz="1600" b="0" i="0">
                <a:solidFill>
                  <a:schemeClr val="bg2"/>
                </a:solidFill>
                <a:latin typeface="Roboto Slab Regular"/>
                <a:cs typeface="Roboto Slab Regular"/>
              </a:defRPr>
            </a:lvl1pPr>
          </a:lstStyle>
          <a:p>
            <a:fld id="{F074DFA7-C613-284F-BE8A-46920CEE1047}" type="slidenum">
              <a:rPr lang="en-US" smtClean="0"/>
              <a:pPr/>
              <a:t>‹#›</a:t>
            </a:fld>
            <a:endParaRPr lang="en-US"/>
          </a:p>
        </p:txBody>
      </p:sp>
    </p:spTree>
    <p:extLst>
      <p:ext uri="{BB962C8B-B14F-4D97-AF65-F5344CB8AC3E}">
        <p14:creationId xmlns:p14="http://schemas.microsoft.com/office/powerpoint/2010/main" val="1190763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5664000"/>
          </a:xfrm>
        </p:spPr>
        <p:txBody>
          <a:bodyPr/>
          <a:lstStyle/>
          <a:p>
            <a:endParaRPr lang="en-US"/>
          </a:p>
        </p:txBody>
      </p:sp>
      <p:sp>
        <p:nvSpPr>
          <p:cNvPr id="4" name="Slide Number Placeholder 4"/>
          <p:cNvSpPr>
            <a:spLocks noGrp="1"/>
          </p:cNvSpPr>
          <p:nvPr>
            <p:ph type="sldNum" sz="quarter" idx="4"/>
          </p:nvPr>
        </p:nvSpPr>
        <p:spPr>
          <a:xfrm>
            <a:off x="10128448" y="6356351"/>
            <a:ext cx="1344149" cy="366183"/>
          </a:xfrm>
          <a:prstGeom prst="rect">
            <a:avLst/>
          </a:prstGeom>
        </p:spPr>
        <p:txBody>
          <a:bodyPr vert="horz" lIns="91440" tIns="45720" rIns="91440" bIns="45720" rtlCol="0" anchor="ctr"/>
          <a:lstStyle>
            <a:lvl1pPr algn="r">
              <a:defRPr sz="16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a:p>
        </p:txBody>
      </p:sp>
    </p:spTree>
    <p:extLst>
      <p:ext uri="{BB962C8B-B14F-4D97-AF65-F5344CB8AC3E}">
        <p14:creationId xmlns:p14="http://schemas.microsoft.com/office/powerpoint/2010/main" val="684431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ith No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5733256"/>
          </a:xfrm>
        </p:spPr>
        <p:txBody>
          <a:bodyPr/>
          <a:lstStyle/>
          <a:p>
            <a:endParaRPr lang="en-US"/>
          </a:p>
        </p:txBody>
      </p:sp>
      <p:sp>
        <p:nvSpPr>
          <p:cNvPr id="4" name="Slide Number Placeholder 4"/>
          <p:cNvSpPr>
            <a:spLocks noGrp="1"/>
          </p:cNvSpPr>
          <p:nvPr>
            <p:ph type="sldNum" sz="quarter" idx="4"/>
          </p:nvPr>
        </p:nvSpPr>
        <p:spPr>
          <a:xfrm>
            <a:off x="10128448" y="6356351"/>
            <a:ext cx="1344149" cy="366183"/>
          </a:xfrm>
          <a:prstGeom prst="rect">
            <a:avLst/>
          </a:prstGeom>
        </p:spPr>
        <p:txBody>
          <a:bodyPr vert="horz" lIns="91440" tIns="45720" rIns="91440" bIns="45720" rtlCol="0" anchor="ctr"/>
          <a:lstStyle>
            <a:lvl1pPr algn="r">
              <a:defRPr sz="1600" b="0" i="0">
                <a:solidFill>
                  <a:schemeClr val="bg2"/>
                </a:solidFill>
                <a:latin typeface="Roboto Slab Regular"/>
                <a:cs typeface="Roboto Slab Regular"/>
              </a:defRPr>
            </a:lvl1pPr>
          </a:lstStyle>
          <a:p>
            <a:fld id="{F074DFA7-C613-284F-BE8A-46920CEE1047}" type="slidenum">
              <a:rPr lang="en-US" smtClean="0"/>
              <a:pPr/>
              <a:t>‹#›</a:t>
            </a:fld>
            <a:endParaRPr lang="en-US"/>
          </a:p>
        </p:txBody>
      </p:sp>
    </p:spTree>
    <p:extLst>
      <p:ext uri="{BB962C8B-B14F-4D97-AF65-F5344CB8AC3E}">
        <p14:creationId xmlns:p14="http://schemas.microsoft.com/office/powerpoint/2010/main" val="3421732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3392" y="260648"/>
            <a:ext cx="3779208" cy="1162051"/>
          </a:xfrm>
        </p:spPr>
        <p:txBody>
          <a:bodyPr anchor="t" anchorCtr="0"/>
          <a:lstStyle>
            <a:lvl1pPr algn="l">
              <a:defRPr sz="2667" b="1">
                <a:solidFill>
                  <a:schemeClr val="accent5"/>
                </a:solidFill>
                <a:latin typeface="Cambria" panose="02040503050406030204" pitchFamily="18" charset="0"/>
              </a:defRPr>
            </a:lvl1pPr>
          </a:lstStyle>
          <a:p>
            <a:r>
              <a:rPr lang="en-US"/>
              <a:t>Click to edit Master title style</a:t>
            </a:r>
            <a:endParaRPr lang="en-IE"/>
          </a:p>
        </p:txBody>
      </p:sp>
      <p:sp>
        <p:nvSpPr>
          <p:cNvPr id="3" name="Content Placeholder 2"/>
          <p:cNvSpPr>
            <a:spLocks noGrp="1"/>
          </p:cNvSpPr>
          <p:nvPr>
            <p:ph idx="1"/>
          </p:nvPr>
        </p:nvSpPr>
        <p:spPr>
          <a:xfrm>
            <a:off x="4766733" y="273055"/>
            <a:ext cx="6815667" cy="5172171"/>
          </a:xfrm>
        </p:spPr>
        <p:txBody>
          <a:bodyPr/>
          <a:lstStyle>
            <a:lvl1pPr marL="0" indent="0" algn="l">
              <a:buNone/>
              <a:defRPr sz="4267" b="1">
                <a:solidFill>
                  <a:srgbClr val="45C1C0"/>
                </a:solidFill>
              </a:defRPr>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23392" y="1422703"/>
            <a:ext cx="3779208" cy="401011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Slide Number Placeholder 4"/>
          <p:cNvSpPr>
            <a:spLocks noGrp="1"/>
          </p:cNvSpPr>
          <p:nvPr>
            <p:ph type="sldNum" sz="quarter" idx="4"/>
          </p:nvPr>
        </p:nvSpPr>
        <p:spPr>
          <a:xfrm>
            <a:off x="10128448" y="6356351"/>
            <a:ext cx="1344149" cy="366183"/>
          </a:xfrm>
          <a:prstGeom prst="rect">
            <a:avLst/>
          </a:prstGeom>
        </p:spPr>
        <p:txBody>
          <a:bodyPr vert="horz" lIns="91440" tIns="45720" rIns="91440" bIns="45720" rtlCol="0" anchor="ctr"/>
          <a:lstStyle>
            <a:lvl1pPr algn="r">
              <a:defRPr sz="16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a:p>
        </p:txBody>
      </p:sp>
    </p:spTree>
    <p:extLst>
      <p:ext uri="{BB962C8B-B14F-4D97-AF65-F5344CB8AC3E}">
        <p14:creationId xmlns:p14="http://schemas.microsoft.com/office/powerpoint/2010/main" val="2781184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793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400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9403" y="2130429"/>
            <a:ext cx="5376597" cy="2834743"/>
          </a:xfrm>
        </p:spPr>
        <p:txBody>
          <a:bodyPr tIns="0" bIns="0" anchor="t" anchorCtr="0">
            <a:normAutofit/>
          </a:bodyPr>
          <a:lstStyle>
            <a:lvl1pPr>
              <a:lnSpc>
                <a:spcPts val="6133"/>
              </a:lnSpc>
              <a:defRPr sz="5867" b="0" i="0" baseline="0">
                <a:solidFill>
                  <a:schemeClr val="tx1"/>
                </a:solidFill>
                <a:latin typeface="Cambria" panose="02040503050406030204" pitchFamily="18" charset="0"/>
                <a:cs typeface="Cambria" panose="02040503050406030204" pitchFamily="18" charset="0"/>
              </a:defRPr>
            </a:lvl1pPr>
          </a:lstStyle>
          <a:p>
            <a:r>
              <a:rPr lang="en-US"/>
              <a:t>Click to edit Master title style</a:t>
            </a:r>
            <a:endParaRPr lang="en-IE"/>
          </a:p>
        </p:txBody>
      </p:sp>
      <p:sp>
        <p:nvSpPr>
          <p:cNvPr id="3" name="Subtitle 2"/>
          <p:cNvSpPr>
            <a:spLocks noGrp="1"/>
          </p:cNvSpPr>
          <p:nvPr>
            <p:ph type="subTitle" idx="1" hasCustomPrompt="1"/>
          </p:nvPr>
        </p:nvSpPr>
        <p:spPr>
          <a:xfrm>
            <a:off x="719403" y="5061181"/>
            <a:ext cx="5376597" cy="1464568"/>
          </a:xfrm>
        </p:spPr>
        <p:txBody>
          <a:bodyPr>
            <a:normAutofit/>
          </a:bodyPr>
          <a:lstStyle>
            <a:lvl1pPr marL="0" indent="0" algn="l">
              <a:lnSpc>
                <a:spcPts val="2933"/>
              </a:lnSpc>
              <a:buNone/>
              <a:defRPr sz="2667" b="1" i="0" baseline="0">
                <a:solidFill>
                  <a:schemeClr val="accent1"/>
                </a:solidFill>
                <a:latin typeface="Cambria" panose="02040503050406030204" pitchFamily="18" charset="0"/>
                <a:cs typeface="Cambria" panose="02040503050406030204" pitchFamily="18"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Presentation Sub Title</a:t>
            </a:r>
          </a:p>
          <a:p>
            <a:r>
              <a:rPr lang="en-US"/>
              <a:t>The quick brown fox</a:t>
            </a:r>
            <a:endParaRPr lang="en-IE"/>
          </a:p>
        </p:txBody>
      </p:sp>
    </p:spTree>
    <p:extLst>
      <p:ext uri="{BB962C8B-B14F-4D97-AF65-F5344CB8AC3E}">
        <p14:creationId xmlns:p14="http://schemas.microsoft.com/office/powerpoint/2010/main" val="4188190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9403" y="2130429"/>
            <a:ext cx="5376597" cy="4466924"/>
          </a:xfrm>
        </p:spPr>
        <p:txBody>
          <a:bodyPr tIns="0" bIns="0" anchor="t" anchorCtr="0">
            <a:normAutofit/>
          </a:bodyPr>
          <a:lstStyle>
            <a:lvl1pPr>
              <a:defRPr sz="4267" b="1">
                <a:solidFill>
                  <a:schemeClr val="tx1"/>
                </a:solidFill>
                <a:latin typeface="Cambria" panose="02040503050406030204" pitchFamily="18" charset="0"/>
              </a:defRPr>
            </a:lvl1pPr>
          </a:lstStyle>
          <a:p>
            <a:r>
              <a:rPr lang="en-US"/>
              <a:t>Click to edit Master title style</a:t>
            </a:r>
            <a:endParaRPr lang="en-IE"/>
          </a:p>
        </p:txBody>
      </p:sp>
    </p:spTree>
    <p:extLst>
      <p:ext uri="{BB962C8B-B14F-4D97-AF65-F5344CB8AC3E}">
        <p14:creationId xmlns:p14="http://schemas.microsoft.com/office/powerpoint/2010/main" val="4038504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9403" y="2130429"/>
            <a:ext cx="5376597" cy="4466924"/>
          </a:xfrm>
        </p:spPr>
        <p:txBody>
          <a:bodyPr tIns="0" bIns="0" anchor="t" anchorCtr="0">
            <a:normAutofit/>
          </a:bodyPr>
          <a:lstStyle>
            <a:lvl1pPr>
              <a:defRPr sz="4267" b="1">
                <a:solidFill>
                  <a:schemeClr val="tx1"/>
                </a:solidFill>
                <a:latin typeface="Cambria" panose="02040503050406030204" pitchFamily="18" charset="0"/>
              </a:defRPr>
            </a:lvl1pPr>
          </a:lstStyle>
          <a:p>
            <a:r>
              <a:rPr lang="en-US"/>
              <a:t>Click to edit Master title style</a:t>
            </a:r>
            <a:endParaRPr lang="en-IE"/>
          </a:p>
        </p:txBody>
      </p:sp>
    </p:spTree>
    <p:extLst>
      <p:ext uri="{BB962C8B-B14F-4D97-AF65-F5344CB8AC3E}">
        <p14:creationId xmlns:p14="http://schemas.microsoft.com/office/powerpoint/2010/main" val="1556386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9403" y="2130429"/>
            <a:ext cx="5376597" cy="4466924"/>
          </a:xfrm>
        </p:spPr>
        <p:txBody>
          <a:bodyPr tIns="0" bIns="0" anchor="t" anchorCtr="0">
            <a:normAutofit/>
          </a:bodyPr>
          <a:lstStyle>
            <a:lvl1pPr>
              <a:defRPr sz="4267" b="1">
                <a:solidFill>
                  <a:schemeClr val="tx1"/>
                </a:solidFill>
                <a:latin typeface="Cambria" panose="02040503050406030204" pitchFamily="18" charset="0"/>
              </a:defRPr>
            </a:lvl1pPr>
          </a:lstStyle>
          <a:p>
            <a:r>
              <a:rPr lang="en-US"/>
              <a:t>Click to edit Master title style</a:t>
            </a:r>
            <a:endParaRPr lang="en-IE"/>
          </a:p>
        </p:txBody>
      </p:sp>
    </p:spTree>
    <p:extLst>
      <p:ext uri="{BB962C8B-B14F-4D97-AF65-F5344CB8AC3E}">
        <p14:creationId xmlns:p14="http://schemas.microsoft.com/office/powerpoint/2010/main" val="4219615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9403" y="2130429"/>
            <a:ext cx="5376597" cy="4466924"/>
          </a:xfrm>
        </p:spPr>
        <p:txBody>
          <a:bodyPr tIns="0" bIns="0" anchor="t" anchorCtr="0">
            <a:normAutofit/>
          </a:bodyPr>
          <a:lstStyle>
            <a:lvl1pPr>
              <a:defRPr sz="4267" b="1">
                <a:solidFill>
                  <a:schemeClr val="tx1"/>
                </a:solidFill>
                <a:latin typeface="Cambria" panose="02040503050406030204" pitchFamily="18" charset="0"/>
              </a:defRPr>
            </a:lvl1pPr>
          </a:lstStyle>
          <a:p>
            <a:r>
              <a:rPr lang="en-US"/>
              <a:t>Click to edit Master title style</a:t>
            </a:r>
            <a:endParaRPr lang="en-IE"/>
          </a:p>
        </p:txBody>
      </p:sp>
    </p:spTree>
    <p:extLst>
      <p:ext uri="{BB962C8B-B14F-4D97-AF65-F5344CB8AC3E}">
        <p14:creationId xmlns:p14="http://schemas.microsoft.com/office/powerpoint/2010/main" val="3599722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mbria" panose="02040503050406030204" pitchFamily="18" charset="0"/>
              </a:defRPr>
            </a:lvl1p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Slide Number Placeholder 4"/>
          <p:cNvSpPr>
            <a:spLocks noGrp="1"/>
          </p:cNvSpPr>
          <p:nvPr>
            <p:ph type="sldNum" sz="quarter" idx="4"/>
          </p:nvPr>
        </p:nvSpPr>
        <p:spPr>
          <a:xfrm>
            <a:off x="10128448" y="6356351"/>
            <a:ext cx="1344149" cy="366183"/>
          </a:xfrm>
          <a:prstGeom prst="rect">
            <a:avLst/>
          </a:prstGeom>
        </p:spPr>
        <p:txBody>
          <a:bodyPr vert="horz" lIns="91440" tIns="45720" rIns="91440" bIns="45720" rtlCol="0" anchor="ctr"/>
          <a:lstStyle>
            <a:lvl1pPr algn="r">
              <a:defRPr sz="16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a:p>
        </p:txBody>
      </p:sp>
    </p:spTree>
    <p:extLst>
      <p:ext uri="{BB962C8B-B14F-4D97-AF65-F5344CB8AC3E}">
        <p14:creationId xmlns:p14="http://schemas.microsoft.com/office/powerpoint/2010/main" val="2270800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a:t>Click to edit Master title style</a:t>
            </a:r>
            <a:endParaRPr lang="en-IE"/>
          </a:p>
        </p:txBody>
      </p:sp>
      <p:sp>
        <p:nvSpPr>
          <p:cNvPr id="3" name="Content Placeholder 2"/>
          <p:cNvSpPr>
            <a:spLocks noGrp="1"/>
          </p:cNvSpPr>
          <p:nvPr>
            <p:ph sz="half" idx="1"/>
          </p:nvPr>
        </p:nvSpPr>
        <p:spPr>
          <a:xfrm>
            <a:off x="609600" y="1508788"/>
            <a:ext cx="5384800" cy="384042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508788"/>
            <a:ext cx="5384800" cy="384042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Slide Number Placeholder 4"/>
          <p:cNvSpPr>
            <a:spLocks noGrp="1"/>
          </p:cNvSpPr>
          <p:nvPr>
            <p:ph type="sldNum" sz="quarter" idx="4"/>
          </p:nvPr>
        </p:nvSpPr>
        <p:spPr>
          <a:xfrm>
            <a:off x="10128448" y="6356351"/>
            <a:ext cx="1344149" cy="366183"/>
          </a:xfrm>
          <a:prstGeom prst="rect">
            <a:avLst/>
          </a:prstGeom>
        </p:spPr>
        <p:txBody>
          <a:bodyPr vert="horz" lIns="91440" tIns="45720" rIns="91440" bIns="45720" rtlCol="0" anchor="ctr"/>
          <a:lstStyle>
            <a:lvl1pPr algn="r">
              <a:defRPr sz="16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a:p>
        </p:txBody>
      </p:sp>
    </p:spTree>
    <p:extLst>
      <p:ext uri="{BB962C8B-B14F-4D97-AF65-F5344CB8AC3E}">
        <p14:creationId xmlns:p14="http://schemas.microsoft.com/office/powerpoint/2010/main" val="2679165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a:t>Click to edit Master title style</a:t>
            </a:r>
            <a:endParaRPr lang="en-IE"/>
          </a:p>
        </p:txBody>
      </p:sp>
      <p:sp>
        <p:nvSpPr>
          <p:cNvPr id="3" name="Text Placeholder 2"/>
          <p:cNvSpPr>
            <a:spLocks noGrp="1"/>
          </p:cNvSpPr>
          <p:nvPr>
            <p:ph type="body" idx="1"/>
          </p:nvPr>
        </p:nvSpPr>
        <p:spPr>
          <a:xfrm>
            <a:off x="609600" y="1535113"/>
            <a:ext cx="5386917" cy="639763"/>
          </a:xfrm>
        </p:spPr>
        <p:txBody>
          <a:bodyPr anchor="t" anchorCtr="0">
            <a:normAutofit/>
          </a:bodyPr>
          <a:lstStyle>
            <a:lvl1pPr marL="0" indent="0">
              <a:buNone/>
              <a:defRPr sz="2667" b="1">
                <a:solidFill>
                  <a:schemeClr val="accent5"/>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270349"/>
          </a:xfrm>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93374" y="1535113"/>
            <a:ext cx="5389033" cy="639763"/>
          </a:xfrm>
        </p:spPr>
        <p:txBody>
          <a:bodyPr anchor="t" anchorCtr="0">
            <a:normAutofit/>
          </a:bodyPr>
          <a:lstStyle>
            <a:lvl1pPr marL="0" indent="0">
              <a:buNone/>
              <a:defRPr sz="2667" b="1">
                <a:solidFill>
                  <a:srgbClr val="639FA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270349"/>
          </a:xfrm>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Slide Number Placeholder 4"/>
          <p:cNvSpPr>
            <a:spLocks noGrp="1"/>
          </p:cNvSpPr>
          <p:nvPr>
            <p:ph type="sldNum" sz="quarter" idx="10"/>
          </p:nvPr>
        </p:nvSpPr>
        <p:spPr>
          <a:xfrm>
            <a:off x="10128448" y="6356351"/>
            <a:ext cx="1344149" cy="366183"/>
          </a:xfrm>
          <a:prstGeom prst="rect">
            <a:avLst/>
          </a:prstGeom>
        </p:spPr>
        <p:txBody>
          <a:bodyPr vert="horz" lIns="91440" tIns="45720" rIns="91440" bIns="45720" rtlCol="0" anchor="ctr"/>
          <a:lstStyle>
            <a:lvl1pPr algn="r">
              <a:defRPr sz="16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a:p>
        </p:txBody>
      </p:sp>
    </p:spTree>
    <p:extLst>
      <p:ext uri="{BB962C8B-B14F-4D97-AF65-F5344CB8AC3E}">
        <p14:creationId xmlns:p14="http://schemas.microsoft.com/office/powerpoint/2010/main" val="722702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a:t>Click to edit Master title style</a:t>
            </a:r>
            <a:endParaRPr lang="en-IE"/>
          </a:p>
        </p:txBody>
      </p:sp>
      <p:sp>
        <p:nvSpPr>
          <p:cNvPr id="4" name="Picture Placeholder 3"/>
          <p:cNvSpPr>
            <a:spLocks noGrp="1"/>
          </p:cNvSpPr>
          <p:nvPr>
            <p:ph type="pic" sz="quarter" idx="10"/>
          </p:nvPr>
        </p:nvSpPr>
        <p:spPr>
          <a:xfrm>
            <a:off x="624418" y="1701801"/>
            <a:ext cx="10943167" cy="3551767"/>
          </a:xfrm>
        </p:spPr>
        <p:txBody>
          <a:bodyPr/>
          <a:lstStyle/>
          <a:p>
            <a:endParaRPr lang="en-US"/>
          </a:p>
        </p:txBody>
      </p:sp>
      <p:sp>
        <p:nvSpPr>
          <p:cNvPr id="5" name="Slide Number Placeholder 4"/>
          <p:cNvSpPr>
            <a:spLocks noGrp="1"/>
          </p:cNvSpPr>
          <p:nvPr>
            <p:ph type="sldNum" sz="quarter" idx="4"/>
          </p:nvPr>
        </p:nvSpPr>
        <p:spPr>
          <a:xfrm>
            <a:off x="10128448" y="6356351"/>
            <a:ext cx="1344149" cy="366183"/>
          </a:xfrm>
          <a:prstGeom prst="rect">
            <a:avLst/>
          </a:prstGeom>
        </p:spPr>
        <p:txBody>
          <a:bodyPr vert="horz" lIns="91440" tIns="45720" rIns="91440" bIns="45720" rtlCol="0" anchor="ctr"/>
          <a:lstStyle>
            <a:lvl1pPr algn="r">
              <a:defRPr sz="16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a:p>
        </p:txBody>
      </p:sp>
    </p:spTree>
    <p:extLst>
      <p:ext uri="{BB962C8B-B14F-4D97-AF65-F5344CB8AC3E}">
        <p14:creationId xmlns:p14="http://schemas.microsoft.com/office/powerpoint/2010/main" val="2629482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Slide With Footer">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10128448" y="6356351"/>
            <a:ext cx="1344149" cy="366183"/>
          </a:xfrm>
          <a:prstGeom prst="rect">
            <a:avLst/>
          </a:prstGeom>
        </p:spPr>
        <p:txBody>
          <a:bodyPr vert="horz" lIns="91440" tIns="45720" rIns="91440" bIns="45720" rtlCol="0" anchor="ctr"/>
          <a:lstStyle>
            <a:lvl1pPr algn="r">
              <a:defRPr sz="16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a:p>
        </p:txBody>
      </p:sp>
    </p:spTree>
    <p:extLst>
      <p:ext uri="{BB962C8B-B14F-4D97-AF65-F5344CB8AC3E}">
        <p14:creationId xmlns:p14="http://schemas.microsoft.com/office/powerpoint/2010/main" val="334149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Slide Without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10128448" y="6356351"/>
            <a:ext cx="1344149" cy="366183"/>
          </a:xfrm>
          <a:prstGeom prst="rect">
            <a:avLst/>
          </a:prstGeom>
        </p:spPr>
        <p:txBody>
          <a:bodyPr vert="horz" lIns="91440" tIns="45720" rIns="91440" bIns="45720" rtlCol="0" anchor="ctr"/>
          <a:lstStyle>
            <a:lvl1pPr algn="r">
              <a:defRPr sz="1600" b="0" i="0">
                <a:solidFill>
                  <a:schemeClr val="bg2"/>
                </a:solidFill>
                <a:latin typeface="Roboto Slab Regular"/>
                <a:cs typeface="Roboto Slab Regular"/>
              </a:defRPr>
            </a:lvl1pPr>
          </a:lstStyle>
          <a:p>
            <a:fld id="{F074DFA7-C613-284F-BE8A-46920CEE1047}" type="slidenum">
              <a:rPr lang="en-US" smtClean="0"/>
              <a:pPr/>
              <a:t>‹#›</a:t>
            </a:fld>
            <a:endParaRPr lang="en-US"/>
          </a:p>
        </p:txBody>
      </p:sp>
    </p:spTree>
    <p:extLst>
      <p:ext uri="{BB962C8B-B14F-4D97-AF65-F5344CB8AC3E}">
        <p14:creationId xmlns:p14="http://schemas.microsoft.com/office/powerpoint/2010/main" val="2915425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5664000"/>
          </a:xfrm>
        </p:spPr>
        <p:txBody>
          <a:bodyPr/>
          <a:lstStyle/>
          <a:p>
            <a:endParaRPr lang="en-US"/>
          </a:p>
        </p:txBody>
      </p:sp>
      <p:sp>
        <p:nvSpPr>
          <p:cNvPr id="4" name="Slide Number Placeholder 4"/>
          <p:cNvSpPr>
            <a:spLocks noGrp="1"/>
          </p:cNvSpPr>
          <p:nvPr>
            <p:ph type="sldNum" sz="quarter" idx="4"/>
          </p:nvPr>
        </p:nvSpPr>
        <p:spPr>
          <a:xfrm>
            <a:off x="10128448" y="6356351"/>
            <a:ext cx="1344149" cy="366183"/>
          </a:xfrm>
          <a:prstGeom prst="rect">
            <a:avLst/>
          </a:prstGeom>
        </p:spPr>
        <p:txBody>
          <a:bodyPr vert="horz" lIns="91440" tIns="45720" rIns="91440" bIns="45720" rtlCol="0" anchor="ctr"/>
          <a:lstStyle>
            <a:lvl1pPr algn="r">
              <a:defRPr sz="16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a:p>
        </p:txBody>
      </p:sp>
    </p:spTree>
    <p:extLst>
      <p:ext uri="{BB962C8B-B14F-4D97-AF65-F5344CB8AC3E}">
        <p14:creationId xmlns:p14="http://schemas.microsoft.com/office/powerpoint/2010/main" val="2891946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Image With No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5733256"/>
          </a:xfrm>
        </p:spPr>
        <p:txBody>
          <a:bodyPr/>
          <a:lstStyle/>
          <a:p>
            <a:endParaRPr lang="en-US"/>
          </a:p>
        </p:txBody>
      </p:sp>
      <p:sp>
        <p:nvSpPr>
          <p:cNvPr id="4" name="Slide Number Placeholder 4"/>
          <p:cNvSpPr>
            <a:spLocks noGrp="1"/>
          </p:cNvSpPr>
          <p:nvPr>
            <p:ph type="sldNum" sz="quarter" idx="4"/>
          </p:nvPr>
        </p:nvSpPr>
        <p:spPr>
          <a:xfrm>
            <a:off x="10128448" y="6356351"/>
            <a:ext cx="1344149" cy="366183"/>
          </a:xfrm>
          <a:prstGeom prst="rect">
            <a:avLst/>
          </a:prstGeom>
        </p:spPr>
        <p:txBody>
          <a:bodyPr vert="horz" lIns="91440" tIns="45720" rIns="91440" bIns="45720" rtlCol="0" anchor="ctr"/>
          <a:lstStyle>
            <a:lvl1pPr algn="r">
              <a:defRPr sz="1600" b="0" i="0">
                <a:solidFill>
                  <a:schemeClr val="bg2"/>
                </a:solidFill>
                <a:latin typeface="Roboto Slab Regular"/>
                <a:cs typeface="Roboto Slab Regular"/>
              </a:defRPr>
            </a:lvl1pPr>
          </a:lstStyle>
          <a:p>
            <a:fld id="{F074DFA7-C613-284F-BE8A-46920CEE1047}" type="slidenum">
              <a:rPr lang="en-US" smtClean="0"/>
              <a:pPr/>
              <a:t>‹#›</a:t>
            </a:fld>
            <a:endParaRPr lang="en-US"/>
          </a:p>
        </p:txBody>
      </p:sp>
    </p:spTree>
    <p:extLst>
      <p:ext uri="{BB962C8B-B14F-4D97-AF65-F5344CB8AC3E}">
        <p14:creationId xmlns:p14="http://schemas.microsoft.com/office/powerpoint/2010/main" val="269834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3392" y="260648"/>
            <a:ext cx="3779208" cy="1162051"/>
          </a:xfrm>
        </p:spPr>
        <p:txBody>
          <a:bodyPr anchor="t" anchorCtr="0"/>
          <a:lstStyle>
            <a:lvl1pPr algn="l">
              <a:defRPr sz="2667" b="1">
                <a:solidFill>
                  <a:schemeClr val="accent5"/>
                </a:solidFill>
                <a:latin typeface="Cambria" panose="02040503050406030204" pitchFamily="18" charset="0"/>
              </a:defRPr>
            </a:lvl1pPr>
          </a:lstStyle>
          <a:p>
            <a:r>
              <a:rPr lang="en-US"/>
              <a:t>Click to edit Master title style</a:t>
            </a:r>
            <a:endParaRPr lang="en-IE"/>
          </a:p>
        </p:txBody>
      </p:sp>
      <p:sp>
        <p:nvSpPr>
          <p:cNvPr id="3" name="Content Placeholder 2"/>
          <p:cNvSpPr>
            <a:spLocks noGrp="1"/>
          </p:cNvSpPr>
          <p:nvPr>
            <p:ph idx="1"/>
          </p:nvPr>
        </p:nvSpPr>
        <p:spPr>
          <a:xfrm>
            <a:off x="4766733" y="273055"/>
            <a:ext cx="6815667" cy="5172171"/>
          </a:xfrm>
        </p:spPr>
        <p:txBody>
          <a:bodyPr/>
          <a:lstStyle>
            <a:lvl1pPr marL="0" indent="0" algn="l">
              <a:buNone/>
              <a:defRPr sz="4267" b="1">
                <a:solidFill>
                  <a:srgbClr val="45C1C0"/>
                </a:solidFill>
              </a:defRPr>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23392" y="1422703"/>
            <a:ext cx="3779208" cy="401011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Slide Number Placeholder 4"/>
          <p:cNvSpPr>
            <a:spLocks noGrp="1"/>
          </p:cNvSpPr>
          <p:nvPr>
            <p:ph type="sldNum" sz="quarter" idx="4"/>
          </p:nvPr>
        </p:nvSpPr>
        <p:spPr>
          <a:xfrm>
            <a:off x="10128448" y="6356351"/>
            <a:ext cx="1344149" cy="366183"/>
          </a:xfrm>
          <a:prstGeom prst="rect">
            <a:avLst/>
          </a:prstGeom>
        </p:spPr>
        <p:txBody>
          <a:bodyPr vert="horz" lIns="91440" tIns="45720" rIns="91440" bIns="45720" rtlCol="0" anchor="ctr"/>
          <a:lstStyle>
            <a:lvl1pPr algn="r">
              <a:defRPr sz="16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a:p>
        </p:txBody>
      </p:sp>
    </p:spTree>
    <p:extLst>
      <p:ext uri="{BB962C8B-B14F-4D97-AF65-F5344CB8AC3E}">
        <p14:creationId xmlns:p14="http://schemas.microsoft.com/office/powerpoint/2010/main" val="3717862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493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9403" y="2130429"/>
            <a:ext cx="5376597" cy="4466924"/>
          </a:xfrm>
        </p:spPr>
        <p:txBody>
          <a:bodyPr tIns="0" bIns="0" anchor="t" anchorCtr="0">
            <a:normAutofit/>
          </a:bodyPr>
          <a:lstStyle>
            <a:lvl1pPr>
              <a:defRPr sz="4267" b="1">
                <a:solidFill>
                  <a:schemeClr val="tx1"/>
                </a:solidFill>
                <a:latin typeface="Cambria" panose="02040503050406030204" pitchFamily="18" charset="0"/>
              </a:defRPr>
            </a:lvl1pPr>
          </a:lstStyle>
          <a:p>
            <a:r>
              <a:rPr lang="en-US"/>
              <a:t>Click to edit Master title style</a:t>
            </a:r>
            <a:endParaRPr lang="en-IE"/>
          </a:p>
        </p:txBody>
      </p:sp>
    </p:spTree>
    <p:extLst>
      <p:ext uri="{BB962C8B-B14F-4D97-AF65-F5344CB8AC3E}">
        <p14:creationId xmlns:p14="http://schemas.microsoft.com/office/powerpoint/2010/main" val="28672461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mpty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776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9403" y="2130429"/>
            <a:ext cx="5376597" cy="4466924"/>
          </a:xfrm>
        </p:spPr>
        <p:txBody>
          <a:bodyPr tIns="0" bIns="0" anchor="t" anchorCtr="0">
            <a:normAutofit/>
          </a:bodyPr>
          <a:lstStyle>
            <a:lvl1pPr>
              <a:defRPr sz="4267" b="1">
                <a:solidFill>
                  <a:schemeClr val="tx1"/>
                </a:solidFill>
                <a:latin typeface="Cambria" panose="02040503050406030204" pitchFamily="18" charset="0"/>
              </a:defRPr>
            </a:lvl1pPr>
          </a:lstStyle>
          <a:p>
            <a:r>
              <a:rPr lang="en-US"/>
              <a:t>Click to edit Master title style</a:t>
            </a:r>
            <a:endParaRPr lang="en-IE"/>
          </a:p>
        </p:txBody>
      </p:sp>
    </p:spTree>
    <p:extLst>
      <p:ext uri="{BB962C8B-B14F-4D97-AF65-F5344CB8AC3E}">
        <p14:creationId xmlns:p14="http://schemas.microsoft.com/office/powerpoint/2010/main" val="210685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mbria" panose="02040503050406030204" pitchFamily="18" charset="0"/>
              </a:defRPr>
            </a:lvl1p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Slide Number Placeholder 4"/>
          <p:cNvSpPr>
            <a:spLocks noGrp="1"/>
          </p:cNvSpPr>
          <p:nvPr>
            <p:ph type="sldNum" sz="quarter" idx="4"/>
          </p:nvPr>
        </p:nvSpPr>
        <p:spPr>
          <a:xfrm>
            <a:off x="10128448" y="6356351"/>
            <a:ext cx="1344149" cy="366183"/>
          </a:xfrm>
          <a:prstGeom prst="rect">
            <a:avLst/>
          </a:prstGeom>
        </p:spPr>
        <p:txBody>
          <a:bodyPr vert="horz" lIns="91440" tIns="45720" rIns="91440" bIns="45720" rtlCol="0" anchor="ctr"/>
          <a:lstStyle>
            <a:lvl1pPr algn="r">
              <a:defRPr sz="16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a:p>
        </p:txBody>
      </p:sp>
    </p:spTree>
    <p:extLst>
      <p:ext uri="{BB962C8B-B14F-4D97-AF65-F5344CB8AC3E}">
        <p14:creationId xmlns:p14="http://schemas.microsoft.com/office/powerpoint/2010/main" val="1520648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a:t>Click to edit Master title style</a:t>
            </a:r>
            <a:endParaRPr lang="en-IE"/>
          </a:p>
        </p:txBody>
      </p:sp>
      <p:sp>
        <p:nvSpPr>
          <p:cNvPr id="3" name="Content Placeholder 2"/>
          <p:cNvSpPr>
            <a:spLocks noGrp="1"/>
          </p:cNvSpPr>
          <p:nvPr>
            <p:ph sz="half" idx="1"/>
          </p:nvPr>
        </p:nvSpPr>
        <p:spPr>
          <a:xfrm>
            <a:off x="609600" y="1508788"/>
            <a:ext cx="5384800" cy="384042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508788"/>
            <a:ext cx="5384800" cy="384042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Slide Number Placeholder 4"/>
          <p:cNvSpPr>
            <a:spLocks noGrp="1"/>
          </p:cNvSpPr>
          <p:nvPr>
            <p:ph type="sldNum" sz="quarter" idx="4"/>
          </p:nvPr>
        </p:nvSpPr>
        <p:spPr>
          <a:xfrm>
            <a:off x="10128448" y="6356351"/>
            <a:ext cx="1344149" cy="366183"/>
          </a:xfrm>
          <a:prstGeom prst="rect">
            <a:avLst/>
          </a:prstGeom>
        </p:spPr>
        <p:txBody>
          <a:bodyPr vert="horz" lIns="91440" tIns="45720" rIns="91440" bIns="45720" rtlCol="0" anchor="ctr"/>
          <a:lstStyle>
            <a:lvl1pPr algn="r">
              <a:defRPr sz="16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a:p>
        </p:txBody>
      </p:sp>
    </p:spTree>
    <p:extLst>
      <p:ext uri="{BB962C8B-B14F-4D97-AF65-F5344CB8AC3E}">
        <p14:creationId xmlns:p14="http://schemas.microsoft.com/office/powerpoint/2010/main" val="3717688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a:t>Click to edit Master title style</a:t>
            </a:r>
            <a:endParaRPr lang="en-IE"/>
          </a:p>
        </p:txBody>
      </p:sp>
      <p:sp>
        <p:nvSpPr>
          <p:cNvPr id="3" name="Text Placeholder 2"/>
          <p:cNvSpPr>
            <a:spLocks noGrp="1"/>
          </p:cNvSpPr>
          <p:nvPr>
            <p:ph type="body" idx="1"/>
          </p:nvPr>
        </p:nvSpPr>
        <p:spPr>
          <a:xfrm>
            <a:off x="609600" y="1535113"/>
            <a:ext cx="5386917" cy="639763"/>
          </a:xfrm>
        </p:spPr>
        <p:txBody>
          <a:bodyPr anchor="t" anchorCtr="0">
            <a:normAutofit/>
          </a:bodyPr>
          <a:lstStyle>
            <a:lvl1pPr marL="0" indent="0">
              <a:buNone/>
              <a:defRPr sz="2667" b="1">
                <a:solidFill>
                  <a:schemeClr val="accent5"/>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270349"/>
          </a:xfrm>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93374" y="1535113"/>
            <a:ext cx="5389033" cy="639763"/>
          </a:xfrm>
        </p:spPr>
        <p:txBody>
          <a:bodyPr anchor="t" anchorCtr="0">
            <a:normAutofit/>
          </a:bodyPr>
          <a:lstStyle>
            <a:lvl1pPr marL="0" indent="0">
              <a:buNone/>
              <a:defRPr sz="2667" b="1">
                <a:solidFill>
                  <a:srgbClr val="639FA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270349"/>
          </a:xfrm>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Slide Number Placeholder 4"/>
          <p:cNvSpPr>
            <a:spLocks noGrp="1"/>
          </p:cNvSpPr>
          <p:nvPr>
            <p:ph type="sldNum" sz="quarter" idx="10"/>
          </p:nvPr>
        </p:nvSpPr>
        <p:spPr>
          <a:xfrm>
            <a:off x="10128448" y="6356351"/>
            <a:ext cx="1344149" cy="366183"/>
          </a:xfrm>
          <a:prstGeom prst="rect">
            <a:avLst/>
          </a:prstGeom>
        </p:spPr>
        <p:txBody>
          <a:bodyPr vert="horz" lIns="91440" tIns="45720" rIns="91440" bIns="45720" rtlCol="0" anchor="ctr"/>
          <a:lstStyle>
            <a:lvl1pPr algn="r">
              <a:defRPr sz="16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a:p>
        </p:txBody>
      </p:sp>
    </p:spTree>
    <p:extLst>
      <p:ext uri="{BB962C8B-B14F-4D97-AF65-F5344CB8AC3E}">
        <p14:creationId xmlns:p14="http://schemas.microsoft.com/office/powerpoint/2010/main" val="2182573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a:t>Click to edit Master title style</a:t>
            </a:r>
            <a:endParaRPr lang="en-IE"/>
          </a:p>
        </p:txBody>
      </p:sp>
      <p:sp>
        <p:nvSpPr>
          <p:cNvPr id="4" name="Picture Placeholder 3"/>
          <p:cNvSpPr>
            <a:spLocks noGrp="1"/>
          </p:cNvSpPr>
          <p:nvPr>
            <p:ph type="pic" sz="quarter" idx="10"/>
          </p:nvPr>
        </p:nvSpPr>
        <p:spPr>
          <a:xfrm>
            <a:off x="624418" y="1701801"/>
            <a:ext cx="10943167" cy="3551767"/>
          </a:xfrm>
        </p:spPr>
        <p:txBody>
          <a:bodyPr/>
          <a:lstStyle/>
          <a:p>
            <a:endParaRPr lang="en-US"/>
          </a:p>
        </p:txBody>
      </p:sp>
      <p:sp>
        <p:nvSpPr>
          <p:cNvPr id="5" name="Slide Number Placeholder 4"/>
          <p:cNvSpPr>
            <a:spLocks noGrp="1"/>
          </p:cNvSpPr>
          <p:nvPr>
            <p:ph type="sldNum" sz="quarter" idx="4"/>
          </p:nvPr>
        </p:nvSpPr>
        <p:spPr>
          <a:xfrm>
            <a:off x="10128448" y="6356351"/>
            <a:ext cx="1344149" cy="366183"/>
          </a:xfrm>
          <a:prstGeom prst="rect">
            <a:avLst/>
          </a:prstGeom>
        </p:spPr>
        <p:txBody>
          <a:bodyPr vert="horz" lIns="91440" tIns="45720" rIns="91440" bIns="45720" rtlCol="0" anchor="ctr"/>
          <a:lstStyle>
            <a:lvl1pPr algn="r">
              <a:defRPr sz="16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a:p>
        </p:txBody>
      </p:sp>
    </p:spTree>
    <p:extLst>
      <p:ext uri="{BB962C8B-B14F-4D97-AF65-F5344CB8AC3E}">
        <p14:creationId xmlns:p14="http://schemas.microsoft.com/office/powerpoint/2010/main" val="304116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Slide With Footer">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10128448" y="6356351"/>
            <a:ext cx="1344149" cy="366183"/>
          </a:xfrm>
          <a:prstGeom prst="rect">
            <a:avLst/>
          </a:prstGeom>
        </p:spPr>
        <p:txBody>
          <a:bodyPr vert="horz" lIns="91440" tIns="45720" rIns="91440" bIns="45720" rtlCol="0" anchor="ctr"/>
          <a:lstStyle>
            <a:lvl1pPr algn="r">
              <a:defRPr sz="16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a:p>
        </p:txBody>
      </p:sp>
    </p:spTree>
    <p:extLst>
      <p:ext uri="{BB962C8B-B14F-4D97-AF65-F5344CB8AC3E}">
        <p14:creationId xmlns:p14="http://schemas.microsoft.com/office/powerpoint/2010/main" val="3775988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274639"/>
            <a:ext cx="10959008"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609600" y="1600202"/>
            <a:ext cx="10972800" cy="37490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Slide Number Placeholder 4"/>
          <p:cNvSpPr>
            <a:spLocks noGrp="1"/>
          </p:cNvSpPr>
          <p:nvPr>
            <p:ph type="sldNum" sz="quarter" idx="4"/>
          </p:nvPr>
        </p:nvSpPr>
        <p:spPr>
          <a:xfrm>
            <a:off x="10128448" y="6356351"/>
            <a:ext cx="1344149" cy="366183"/>
          </a:xfrm>
          <a:prstGeom prst="rect">
            <a:avLst/>
          </a:prstGeom>
        </p:spPr>
        <p:txBody>
          <a:bodyPr vert="horz" lIns="91440" tIns="45720" rIns="91440" bIns="45720" rtlCol="0" anchor="ctr"/>
          <a:lstStyle>
            <a:lvl1pPr algn="r">
              <a:defRPr sz="1600" b="0" i="0">
                <a:solidFill>
                  <a:schemeClr val="tx1">
                    <a:tint val="75000"/>
                  </a:schemeClr>
                </a:solidFill>
                <a:latin typeface="Cambria" panose="02040503050406030204" pitchFamily="18" charset="0"/>
                <a:cs typeface="Cambria" panose="02040503050406030204" pitchFamily="18" charset="0"/>
              </a:defRPr>
            </a:lvl1pPr>
          </a:lstStyle>
          <a:p>
            <a:fld id="{F074DFA7-C613-284F-BE8A-46920CEE1047}" type="slidenum">
              <a:rPr lang="en-US" smtClean="0"/>
              <a:pPr/>
              <a:t>‹#›</a:t>
            </a:fld>
            <a:endParaRPr lang="en-US"/>
          </a:p>
        </p:txBody>
      </p:sp>
    </p:spTree>
    <p:extLst>
      <p:ext uri="{BB962C8B-B14F-4D97-AF65-F5344CB8AC3E}">
        <p14:creationId xmlns:p14="http://schemas.microsoft.com/office/powerpoint/2010/main" val="80977717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hdr="0" dt="0"/>
  <p:txStyles>
    <p:titleStyle>
      <a:lvl1pPr algn="l" defTabSz="1219170" rtl="0" eaLnBrk="1" latinLnBrk="0" hangingPunct="1">
        <a:spcBef>
          <a:spcPct val="0"/>
        </a:spcBef>
        <a:buNone/>
        <a:defRPr sz="4267" b="1" i="0" kern="1200">
          <a:solidFill>
            <a:schemeClr val="accent1"/>
          </a:solidFill>
          <a:latin typeface="Cambria" panose="02040503050406030204" pitchFamily="18" charset="0"/>
          <a:ea typeface="+mj-ea"/>
          <a:cs typeface="Cambria" panose="02040503050406030204" pitchFamily="18" charset="0"/>
        </a:defRPr>
      </a:lvl1pPr>
    </p:titleStyle>
    <p:bodyStyle>
      <a:lvl1pPr marL="457189" indent="-457189" algn="l" defTabSz="1219170" rtl="0" eaLnBrk="1" latinLnBrk="0" hangingPunct="1">
        <a:spcBef>
          <a:spcPts val="1333"/>
        </a:spcBef>
        <a:buClr>
          <a:schemeClr val="accent2"/>
        </a:buClr>
        <a:buSzPct val="100000"/>
        <a:buFont typeface="Arial"/>
        <a:buChar char="•"/>
        <a:defRPr lang="en-US" sz="3200" kern="1200" dirty="0">
          <a:solidFill>
            <a:schemeClr val="bg1"/>
          </a:solidFill>
          <a:latin typeface="Cambria" panose="02040503050406030204" pitchFamily="18" charset="0"/>
          <a:ea typeface="+mj-ea"/>
          <a:cs typeface="+mj-cs"/>
        </a:defRPr>
      </a:lvl1pPr>
      <a:lvl2pPr marL="990575" indent="-380990" algn="l" defTabSz="1219170" rtl="0" eaLnBrk="1" latinLnBrk="0" hangingPunct="1">
        <a:spcBef>
          <a:spcPts val="1333"/>
        </a:spcBef>
        <a:buClr>
          <a:schemeClr val="accent2"/>
        </a:buClr>
        <a:buSzPct val="100000"/>
        <a:buFont typeface="Arial"/>
        <a:buChar char="•"/>
        <a:defRPr sz="3200" kern="1200">
          <a:solidFill>
            <a:schemeClr val="bg1"/>
          </a:solidFill>
          <a:latin typeface="Cambria" panose="02040503050406030204" pitchFamily="18" charset="0"/>
          <a:ea typeface="+mn-ea"/>
          <a:cs typeface="+mn-cs"/>
        </a:defRPr>
      </a:lvl2pPr>
      <a:lvl3pPr marL="1523962" indent="-304792" algn="l" defTabSz="1219170" rtl="0" eaLnBrk="1" latinLnBrk="0" hangingPunct="1">
        <a:spcBef>
          <a:spcPts val="1333"/>
        </a:spcBef>
        <a:buClr>
          <a:schemeClr val="accent2"/>
        </a:buClr>
        <a:buSzPct val="100000"/>
        <a:buFont typeface="Arial"/>
        <a:buChar char="•"/>
        <a:defRPr sz="2667" kern="1200">
          <a:solidFill>
            <a:schemeClr val="bg1"/>
          </a:solidFill>
          <a:latin typeface="Cambria" panose="02040503050406030204" pitchFamily="18" charset="0"/>
          <a:ea typeface="+mn-ea"/>
          <a:cs typeface="+mn-cs"/>
        </a:defRPr>
      </a:lvl3pPr>
      <a:lvl4pPr marL="2133547" indent="-304792" algn="l" defTabSz="1219170" rtl="0" eaLnBrk="1" latinLnBrk="0" hangingPunct="1">
        <a:spcBef>
          <a:spcPts val="1333"/>
        </a:spcBef>
        <a:buClr>
          <a:schemeClr val="accent2"/>
        </a:buClr>
        <a:buSzPct val="100000"/>
        <a:buFont typeface="Arial"/>
        <a:buChar char="•"/>
        <a:defRPr sz="2133" kern="1200">
          <a:solidFill>
            <a:schemeClr val="bg1"/>
          </a:solidFill>
          <a:latin typeface="Cambria" panose="02040503050406030204" pitchFamily="18" charset="0"/>
          <a:ea typeface="+mn-ea"/>
          <a:cs typeface="+mn-cs"/>
        </a:defRPr>
      </a:lvl4pPr>
      <a:lvl5pPr marL="2743131" indent="-304792" algn="l" defTabSz="1219170" rtl="0" eaLnBrk="1" latinLnBrk="0" hangingPunct="1">
        <a:spcBef>
          <a:spcPts val="1333"/>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274639"/>
            <a:ext cx="10959008"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609600" y="1600202"/>
            <a:ext cx="10972800" cy="37490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Slide Number Placeholder 4"/>
          <p:cNvSpPr>
            <a:spLocks noGrp="1"/>
          </p:cNvSpPr>
          <p:nvPr>
            <p:ph type="sldNum" sz="quarter" idx="4"/>
          </p:nvPr>
        </p:nvSpPr>
        <p:spPr>
          <a:xfrm>
            <a:off x="10128448" y="6356351"/>
            <a:ext cx="1344149" cy="366183"/>
          </a:xfrm>
          <a:prstGeom prst="rect">
            <a:avLst/>
          </a:prstGeom>
        </p:spPr>
        <p:txBody>
          <a:bodyPr vert="horz" lIns="91440" tIns="45720" rIns="91440" bIns="45720" rtlCol="0" anchor="ctr"/>
          <a:lstStyle>
            <a:lvl1pPr algn="r">
              <a:defRPr sz="1600" b="0" i="0">
                <a:solidFill>
                  <a:schemeClr val="tx1">
                    <a:tint val="75000"/>
                  </a:schemeClr>
                </a:solidFill>
                <a:latin typeface="Cambria" panose="02040503050406030204" pitchFamily="18" charset="0"/>
                <a:cs typeface="Cambria" panose="02040503050406030204" pitchFamily="18" charset="0"/>
              </a:defRPr>
            </a:lvl1pPr>
          </a:lstStyle>
          <a:p>
            <a:fld id="{F074DFA7-C613-284F-BE8A-46920CEE1047}" type="slidenum">
              <a:rPr lang="en-US" smtClean="0"/>
              <a:pPr/>
              <a:t>‹#›</a:t>
            </a:fld>
            <a:endParaRPr lang="en-US"/>
          </a:p>
        </p:txBody>
      </p:sp>
    </p:spTree>
    <p:extLst>
      <p:ext uri="{BB962C8B-B14F-4D97-AF65-F5344CB8AC3E}">
        <p14:creationId xmlns:p14="http://schemas.microsoft.com/office/powerpoint/2010/main" val="2578023058"/>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hf hdr="0" dt="0"/>
  <p:txStyles>
    <p:titleStyle>
      <a:lvl1pPr algn="l" defTabSz="1219170" rtl="0" eaLnBrk="1" latinLnBrk="0" hangingPunct="1">
        <a:spcBef>
          <a:spcPct val="0"/>
        </a:spcBef>
        <a:buNone/>
        <a:defRPr sz="4267" b="1" i="0" kern="1200">
          <a:solidFill>
            <a:schemeClr val="accent1"/>
          </a:solidFill>
          <a:latin typeface="Cambria" panose="02040503050406030204" pitchFamily="18" charset="0"/>
          <a:ea typeface="+mj-ea"/>
          <a:cs typeface="Cambria" panose="02040503050406030204" pitchFamily="18" charset="0"/>
        </a:defRPr>
      </a:lvl1pPr>
    </p:titleStyle>
    <p:bodyStyle>
      <a:lvl1pPr marL="457189" indent="-457189" algn="l" defTabSz="1219170" rtl="0" eaLnBrk="1" latinLnBrk="0" hangingPunct="1">
        <a:spcBef>
          <a:spcPts val="1333"/>
        </a:spcBef>
        <a:buClr>
          <a:schemeClr val="accent2"/>
        </a:buClr>
        <a:buSzPct val="100000"/>
        <a:buFont typeface="Arial"/>
        <a:buChar char="•"/>
        <a:defRPr lang="en-US" sz="3200" kern="1200" dirty="0">
          <a:solidFill>
            <a:schemeClr val="bg1"/>
          </a:solidFill>
          <a:latin typeface="Cambria" panose="02040503050406030204" pitchFamily="18" charset="0"/>
          <a:ea typeface="+mj-ea"/>
          <a:cs typeface="+mj-cs"/>
        </a:defRPr>
      </a:lvl1pPr>
      <a:lvl2pPr marL="990575" indent="-380990" algn="l" defTabSz="1219170" rtl="0" eaLnBrk="1" latinLnBrk="0" hangingPunct="1">
        <a:spcBef>
          <a:spcPts val="1333"/>
        </a:spcBef>
        <a:buClr>
          <a:schemeClr val="accent2"/>
        </a:buClr>
        <a:buSzPct val="100000"/>
        <a:buFont typeface="Arial"/>
        <a:buChar char="•"/>
        <a:defRPr sz="3200" kern="1200">
          <a:solidFill>
            <a:schemeClr val="bg1"/>
          </a:solidFill>
          <a:latin typeface="Cambria" panose="02040503050406030204" pitchFamily="18" charset="0"/>
          <a:ea typeface="+mn-ea"/>
          <a:cs typeface="+mn-cs"/>
        </a:defRPr>
      </a:lvl2pPr>
      <a:lvl3pPr marL="1523962" indent="-304792" algn="l" defTabSz="1219170" rtl="0" eaLnBrk="1" latinLnBrk="0" hangingPunct="1">
        <a:spcBef>
          <a:spcPts val="1333"/>
        </a:spcBef>
        <a:buClr>
          <a:schemeClr val="accent2"/>
        </a:buClr>
        <a:buSzPct val="100000"/>
        <a:buFont typeface="Arial"/>
        <a:buChar char="•"/>
        <a:defRPr sz="2667" kern="1200">
          <a:solidFill>
            <a:schemeClr val="bg1"/>
          </a:solidFill>
          <a:latin typeface="Cambria" panose="02040503050406030204" pitchFamily="18" charset="0"/>
          <a:ea typeface="+mn-ea"/>
          <a:cs typeface="+mn-cs"/>
        </a:defRPr>
      </a:lvl3pPr>
      <a:lvl4pPr marL="2133547" indent="-304792" algn="l" defTabSz="1219170" rtl="0" eaLnBrk="1" latinLnBrk="0" hangingPunct="1">
        <a:spcBef>
          <a:spcPts val="1333"/>
        </a:spcBef>
        <a:buClr>
          <a:schemeClr val="accent2"/>
        </a:buClr>
        <a:buSzPct val="100000"/>
        <a:buFont typeface="Arial"/>
        <a:buChar char="•"/>
        <a:defRPr sz="2133" kern="1200">
          <a:solidFill>
            <a:schemeClr val="bg1"/>
          </a:solidFill>
          <a:latin typeface="Cambria" panose="02040503050406030204" pitchFamily="18" charset="0"/>
          <a:ea typeface="+mn-ea"/>
          <a:cs typeface="+mn-cs"/>
        </a:defRPr>
      </a:lvl4pPr>
      <a:lvl5pPr marL="2743131" indent="-304792" algn="l" defTabSz="1219170" rtl="0" eaLnBrk="1" latinLnBrk="0" hangingPunct="1">
        <a:spcBef>
          <a:spcPts val="1333"/>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0.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0.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eur-lex.europa.eu/legal-content/EN/TXT/?uri=COM:2022:329:FIN" TargetMode="External"/><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3.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23.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8A42B-BD52-AB74-10C1-3D5D1801DF90}"/>
              </a:ext>
            </a:extLst>
          </p:cNvPr>
          <p:cNvSpPr>
            <a:spLocks noGrp="1"/>
          </p:cNvSpPr>
          <p:nvPr>
            <p:ph type="ctrTitle"/>
          </p:nvPr>
        </p:nvSpPr>
        <p:spPr>
          <a:xfrm>
            <a:off x="534846" y="2011628"/>
            <a:ext cx="6544684" cy="2834743"/>
          </a:xfrm>
        </p:spPr>
        <p:txBody>
          <a:bodyPr>
            <a:normAutofit/>
          </a:bodyPr>
          <a:lstStyle/>
          <a:p>
            <a:r>
              <a:rPr lang="en-US" sz="4400" b="1" dirty="0">
                <a:latin typeface="Roboto" panose="02000000000000000000" pitchFamily="2" charset="0"/>
                <a:ea typeface="Roboto" panose="02000000000000000000" pitchFamily="2" charset="0"/>
                <a:cs typeface="Roboto" panose="02000000000000000000" pitchFamily="2" charset="0"/>
              </a:rPr>
              <a:t>Ecosystem Accounting in the Central Statistics Office</a:t>
            </a:r>
            <a:endParaRPr lang="en-IE" sz="4400" b="1" dirty="0">
              <a:latin typeface="Roboto" panose="02000000000000000000" pitchFamily="2" charset="0"/>
              <a:ea typeface="Roboto" panose="02000000000000000000" pitchFamily="2" charset="0"/>
              <a:cs typeface="Roboto" panose="02000000000000000000" pitchFamily="2" charset="0"/>
            </a:endParaRPr>
          </a:p>
        </p:txBody>
      </p:sp>
      <p:sp>
        <p:nvSpPr>
          <p:cNvPr id="3" name="Subtitle 2">
            <a:extLst>
              <a:ext uri="{FF2B5EF4-FFF2-40B4-BE49-F238E27FC236}">
                <a16:creationId xmlns:a16="http://schemas.microsoft.com/office/drawing/2014/main" id="{4D5BF79A-5EF0-2F1B-4426-C87052E9B1F7}"/>
              </a:ext>
            </a:extLst>
          </p:cNvPr>
          <p:cNvSpPr>
            <a:spLocks noGrp="1"/>
          </p:cNvSpPr>
          <p:nvPr>
            <p:ph type="subTitle" idx="1"/>
          </p:nvPr>
        </p:nvSpPr>
        <p:spPr>
          <a:xfrm>
            <a:off x="534847" y="4846371"/>
            <a:ext cx="4357664" cy="1785969"/>
          </a:xfrm>
        </p:spPr>
        <p:txBody>
          <a:bodyPr/>
          <a:lstStyle/>
          <a:p>
            <a:pPr>
              <a:lnSpc>
                <a:spcPct val="100000"/>
              </a:lnSpc>
            </a:pPr>
            <a:r>
              <a:rPr lang="en-US" b="0" dirty="0">
                <a:latin typeface="Roboto" panose="02000000000000000000" pitchFamily="2" charset="0"/>
                <a:ea typeface="Roboto" panose="02000000000000000000" pitchFamily="2" charset="0"/>
                <a:cs typeface="Roboto" panose="02000000000000000000" pitchFamily="2" charset="0"/>
              </a:rPr>
              <a:t>EIONET Ireland visit by EEA</a:t>
            </a:r>
          </a:p>
          <a:p>
            <a:pPr>
              <a:lnSpc>
                <a:spcPct val="100000"/>
              </a:lnSpc>
            </a:pPr>
            <a:r>
              <a:rPr lang="en-US" b="0" dirty="0">
                <a:latin typeface="Roboto" panose="02000000000000000000" pitchFamily="2" charset="0"/>
                <a:ea typeface="Roboto" panose="02000000000000000000" pitchFamily="2" charset="0"/>
                <a:cs typeface="Roboto" panose="02000000000000000000" pitchFamily="2" charset="0"/>
              </a:rPr>
              <a:t>17 October 2024</a:t>
            </a:r>
          </a:p>
          <a:p>
            <a:pPr>
              <a:lnSpc>
                <a:spcPct val="100000"/>
              </a:lnSpc>
            </a:pPr>
            <a:r>
              <a:rPr lang="en-US" b="0" dirty="0">
                <a:latin typeface="Roboto" panose="02000000000000000000" pitchFamily="2" charset="0"/>
                <a:ea typeface="Roboto" panose="02000000000000000000" pitchFamily="2" charset="0"/>
                <a:cs typeface="Roboto" panose="02000000000000000000" pitchFamily="2" charset="0"/>
              </a:rPr>
              <a:t>Nova Sharkey</a:t>
            </a:r>
          </a:p>
        </p:txBody>
      </p:sp>
    </p:spTree>
    <p:extLst>
      <p:ext uri="{BB962C8B-B14F-4D97-AF65-F5344CB8AC3E}">
        <p14:creationId xmlns:p14="http://schemas.microsoft.com/office/powerpoint/2010/main" val="651514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9F879-5A49-008B-EED5-2558B67AC7D2}"/>
              </a:ext>
            </a:extLst>
          </p:cNvPr>
          <p:cNvSpPr>
            <a:spLocks noGrp="1"/>
          </p:cNvSpPr>
          <p:nvPr>
            <p:ph type="title"/>
          </p:nvPr>
        </p:nvSpPr>
        <p:spPr/>
        <p:txBody>
          <a:bodyPr/>
          <a:lstStyle/>
          <a:p>
            <a:r>
              <a:rPr lang="en-IE" dirty="0">
                <a:latin typeface="Roboto" panose="02000000000000000000" pitchFamily="2" charset="0"/>
                <a:ea typeface="Roboto" panose="02000000000000000000" pitchFamily="2" charset="0"/>
                <a:cs typeface="Roboto" panose="02000000000000000000" pitchFamily="2" charset="0"/>
              </a:rPr>
              <a:t>Condition Accounts</a:t>
            </a:r>
          </a:p>
        </p:txBody>
      </p:sp>
      <p:sp>
        <p:nvSpPr>
          <p:cNvPr id="4" name="Slide Number Placeholder 3">
            <a:extLst>
              <a:ext uri="{FF2B5EF4-FFF2-40B4-BE49-F238E27FC236}">
                <a16:creationId xmlns:a16="http://schemas.microsoft.com/office/drawing/2014/main" id="{C1913732-0BCF-62F7-4A8F-D9CF0F96D11A}"/>
              </a:ext>
            </a:extLst>
          </p:cNvPr>
          <p:cNvSpPr>
            <a:spLocks noGrp="1"/>
          </p:cNvSpPr>
          <p:nvPr>
            <p:ph type="sldNum" sz="quarter" idx="4"/>
          </p:nvPr>
        </p:nvSpPr>
        <p:spPr/>
        <p:txBody>
          <a:bodyPr/>
          <a:lstStyle/>
          <a:p>
            <a:fld id="{F074DFA7-C613-284F-BE8A-46920CEE1047}" type="slidenum">
              <a:rPr lang="en-US" smtClean="0"/>
              <a:pPr/>
              <a:t>10</a:t>
            </a:fld>
            <a:endParaRPr lang="en-US"/>
          </a:p>
        </p:txBody>
      </p:sp>
      <p:graphicFrame>
        <p:nvGraphicFramePr>
          <p:cNvPr id="6" name="Table 5">
            <a:extLst>
              <a:ext uri="{FF2B5EF4-FFF2-40B4-BE49-F238E27FC236}">
                <a16:creationId xmlns:a16="http://schemas.microsoft.com/office/drawing/2014/main" id="{573765C6-96B9-7E6C-025F-8CF6BBA76C6B}"/>
              </a:ext>
            </a:extLst>
          </p:cNvPr>
          <p:cNvGraphicFramePr>
            <a:graphicFrameLocks noGrp="1"/>
          </p:cNvGraphicFramePr>
          <p:nvPr>
            <p:extLst>
              <p:ext uri="{D42A27DB-BD31-4B8C-83A1-F6EECF244321}">
                <p14:modId xmlns:p14="http://schemas.microsoft.com/office/powerpoint/2010/main" val="522895015"/>
              </p:ext>
            </p:extLst>
          </p:nvPr>
        </p:nvGraphicFramePr>
        <p:xfrm>
          <a:off x="1884555" y="1505415"/>
          <a:ext cx="10189075" cy="5242172"/>
        </p:xfrm>
        <a:graphic>
          <a:graphicData uri="http://schemas.openxmlformats.org/drawingml/2006/table">
            <a:tbl>
              <a:tblPr firstRow="1" bandRow="1">
                <a:tableStyleId>{00A15C55-8517-42AA-B614-E9B94910E393}</a:tableStyleId>
              </a:tblPr>
              <a:tblGrid>
                <a:gridCol w="3941822">
                  <a:extLst>
                    <a:ext uri="{9D8B030D-6E8A-4147-A177-3AD203B41FA5}">
                      <a16:colId xmlns:a16="http://schemas.microsoft.com/office/drawing/2014/main" val="1888447060"/>
                    </a:ext>
                  </a:extLst>
                </a:gridCol>
                <a:gridCol w="4945701">
                  <a:extLst>
                    <a:ext uri="{9D8B030D-6E8A-4147-A177-3AD203B41FA5}">
                      <a16:colId xmlns:a16="http://schemas.microsoft.com/office/drawing/2014/main" val="867162650"/>
                    </a:ext>
                  </a:extLst>
                </a:gridCol>
                <a:gridCol w="1301552">
                  <a:extLst>
                    <a:ext uri="{9D8B030D-6E8A-4147-A177-3AD203B41FA5}">
                      <a16:colId xmlns:a16="http://schemas.microsoft.com/office/drawing/2014/main" val="4177536188"/>
                    </a:ext>
                  </a:extLst>
                </a:gridCol>
              </a:tblGrid>
              <a:tr h="442727">
                <a:tc>
                  <a:txBody>
                    <a:bodyPr/>
                    <a:lstStyle/>
                    <a:p>
                      <a:pPr algn="l"/>
                      <a:r>
                        <a:rPr lang="en-US" sz="2000" b="1">
                          <a:latin typeface="Roboto" panose="02000000000000000000" pitchFamily="2" charset="0"/>
                          <a:ea typeface="Roboto" panose="02000000000000000000" pitchFamily="2" charset="0"/>
                          <a:cs typeface="Roboto" panose="02000000000000000000" pitchFamily="2" charset="0"/>
                        </a:rPr>
                        <a:t>Ecosystem Type</a:t>
                      </a:r>
                      <a:endParaRPr lang="en-IE" sz="2000" b="1">
                        <a:latin typeface="Roboto" panose="02000000000000000000" pitchFamily="2" charset="0"/>
                        <a:ea typeface="Roboto" panose="02000000000000000000" pitchFamily="2" charset="0"/>
                        <a:cs typeface="Roboto" panose="02000000000000000000" pitchFamily="2" charset="0"/>
                      </a:endParaRPr>
                    </a:p>
                  </a:txBody>
                  <a:tcPr/>
                </a:tc>
                <a:tc>
                  <a:txBody>
                    <a:bodyPr/>
                    <a:lstStyle/>
                    <a:p>
                      <a:pPr algn="l"/>
                      <a:r>
                        <a:rPr lang="en-US" sz="2000" b="1">
                          <a:latin typeface="Roboto" panose="02000000000000000000" pitchFamily="2" charset="0"/>
                          <a:ea typeface="Roboto" panose="02000000000000000000" pitchFamily="2" charset="0"/>
                          <a:cs typeface="Roboto" panose="02000000000000000000" pitchFamily="2" charset="0"/>
                        </a:rPr>
                        <a:t>Condition Indicator</a:t>
                      </a:r>
                      <a:endParaRPr lang="en-IE" sz="2000" b="1">
                        <a:latin typeface="Roboto" panose="02000000000000000000" pitchFamily="2" charset="0"/>
                        <a:ea typeface="Roboto" panose="02000000000000000000" pitchFamily="2" charset="0"/>
                        <a:cs typeface="Roboto" panose="02000000000000000000" pitchFamily="2" charset="0"/>
                      </a:endParaRPr>
                    </a:p>
                  </a:txBody>
                  <a:tcPr/>
                </a:tc>
                <a:tc>
                  <a:txBody>
                    <a:bodyPr/>
                    <a:lstStyle/>
                    <a:p>
                      <a:pPr algn="l"/>
                      <a:r>
                        <a:rPr lang="en-US" sz="2000" b="1">
                          <a:latin typeface="Roboto" panose="02000000000000000000" pitchFamily="2" charset="0"/>
                          <a:ea typeface="Roboto" panose="02000000000000000000" pitchFamily="2" charset="0"/>
                          <a:cs typeface="Roboto" panose="02000000000000000000" pitchFamily="2" charset="0"/>
                        </a:rPr>
                        <a:t>Unit</a:t>
                      </a:r>
                      <a:endParaRPr lang="en-IE" sz="2000" b="1">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2963709163"/>
                  </a:ext>
                </a:extLst>
              </a:tr>
              <a:tr h="796909">
                <a:tc rowSpan="2">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000" b="0" dirty="0">
                          <a:latin typeface="Roboto" panose="02000000000000000000" pitchFamily="2" charset="0"/>
                          <a:ea typeface="Roboto" panose="02000000000000000000" pitchFamily="2" charset="0"/>
                          <a:cs typeface="Roboto" panose="02000000000000000000" pitchFamily="2" charset="0"/>
                        </a:rPr>
                        <a:t>Settlements and other artificial areas</a:t>
                      </a:r>
                      <a:endParaRPr lang="en-IE" sz="2000" b="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US" sz="2000" b="0" dirty="0">
                          <a:latin typeface="Roboto" panose="02000000000000000000" pitchFamily="2" charset="0"/>
                          <a:ea typeface="Roboto" panose="02000000000000000000" pitchFamily="2" charset="0"/>
                          <a:cs typeface="Roboto" panose="02000000000000000000" pitchFamily="2" charset="0"/>
                        </a:rPr>
                        <a:t>Green areas in cities and adjacent towns and suburbs </a:t>
                      </a:r>
                      <a:endParaRPr lang="en-IE" sz="20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000">
                          <a:latin typeface="Roboto" panose="02000000000000000000" pitchFamily="2" charset="0"/>
                          <a:ea typeface="Roboto" panose="02000000000000000000" pitchFamily="2" charset="0"/>
                          <a:cs typeface="Roboto" panose="02000000000000000000" pitchFamily="2" charset="0"/>
                        </a:rPr>
                        <a:t>%</a:t>
                      </a:r>
                      <a:endParaRPr lang="en-IE" sz="200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1302434346"/>
                  </a:ext>
                </a:extLst>
              </a:tr>
              <a:tr h="796909">
                <a:tc vMerge="1">
                  <a:txBody>
                    <a:bodyPr/>
                    <a:lstStyle/>
                    <a:p>
                      <a:pPr algn="l"/>
                      <a:endParaRPr lang="en-IE"/>
                    </a:p>
                  </a:txBody>
                  <a:tcPr/>
                </a:tc>
                <a:tc>
                  <a:txBody>
                    <a:bodyPr/>
                    <a:lstStyle/>
                    <a:p>
                      <a:pPr algn="l"/>
                      <a:r>
                        <a:rPr lang="en-US" sz="2000">
                          <a:latin typeface="Roboto" panose="02000000000000000000" pitchFamily="2" charset="0"/>
                          <a:ea typeface="Roboto" panose="02000000000000000000" pitchFamily="2" charset="0"/>
                          <a:cs typeface="Roboto" panose="02000000000000000000" pitchFamily="2" charset="0"/>
                        </a:rPr>
                        <a:t>Concentration of particulate matter with a diameter of up to 2.5 </a:t>
                      </a:r>
                      <a:r>
                        <a:rPr lang="en-US" sz="2000" err="1">
                          <a:latin typeface="Roboto" panose="02000000000000000000" pitchFamily="2" charset="0"/>
                          <a:ea typeface="Roboto" panose="02000000000000000000" pitchFamily="2" charset="0"/>
                          <a:cs typeface="Roboto" panose="02000000000000000000" pitchFamily="2" charset="0"/>
                        </a:rPr>
                        <a:t>μm</a:t>
                      </a:r>
                      <a:r>
                        <a:rPr lang="en-US" sz="2000">
                          <a:latin typeface="Roboto" panose="02000000000000000000" pitchFamily="2" charset="0"/>
                          <a:ea typeface="Roboto" panose="02000000000000000000" pitchFamily="2" charset="0"/>
                          <a:cs typeface="Roboto" panose="02000000000000000000" pitchFamily="2" charset="0"/>
                        </a:rPr>
                        <a:t> in cities </a:t>
                      </a:r>
                      <a:endParaRPr lang="en-IE" sz="2000">
                        <a:latin typeface="Roboto" panose="02000000000000000000" pitchFamily="2" charset="0"/>
                        <a:ea typeface="Roboto" panose="02000000000000000000" pitchFamily="2" charset="0"/>
                        <a:cs typeface="Roboto" panose="02000000000000000000" pitchFamily="2" charset="0"/>
                      </a:endParaRPr>
                    </a:p>
                  </a:txBody>
                  <a:tcPr/>
                </a:tc>
                <a:tc>
                  <a:txBody>
                    <a:bodyPr/>
                    <a:lstStyle/>
                    <a:p>
                      <a:pPr algn="l"/>
                      <a:r>
                        <a:rPr lang="en-US" sz="2000" kern="1200" err="1">
                          <a:solidFill>
                            <a:schemeClr val="dk1"/>
                          </a:solidFill>
                          <a:effectLst/>
                          <a:latin typeface="Roboto" panose="02000000000000000000" pitchFamily="2" charset="0"/>
                          <a:ea typeface="Roboto" panose="02000000000000000000" pitchFamily="2" charset="0"/>
                          <a:cs typeface="Roboto" panose="02000000000000000000" pitchFamily="2" charset="0"/>
                        </a:rPr>
                        <a:t>μg</a:t>
                      </a:r>
                      <a:r>
                        <a:rPr lang="en-US" sz="2000" kern="1200">
                          <a:solidFill>
                            <a:schemeClr val="dk1"/>
                          </a:solidFill>
                          <a:effectLst/>
                          <a:latin typeface="Roboto" panose="02000000000000000000" pitchFamily="2" charset="0"/>
                          <a:ea typeface="Roboto" panose="02000000000000000000" pitchFamily="2" charset="0"/>
                          <a:cs typeface="Roboto" panose="02000000000000000000" pitchFamily="2" charset="0"/>
                        </a:rPr>
                        <a:t>/m</a:t>
                      </a:r>
                      <a:r>
                        <a:rPr lang="en-US" sz="2000" kern="1200" baseline="30000">
                          <a:solidFill>
                            <a:schemeClr val="dk1"/>
                          </a:solidFill>
                          <a:effectLst/>
                          <a:latin typeface="Roboto" panose="02000000000000000000" pitchFamily="2" charset="0"/>
                          <a:ea typeface="Roboto" panose="02000000000000000000" pitchFamily="2" charset="0"/>
                          <a:cs typeface="Roboto" panose="02000000000000000000" pitchFamily="2" charset="0"/>
                        </a:rPr>
                        <a:t>3</a:t>
                      </a:r>
                      <a:endParaRPr lang="en-IE" sz="200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383614174"/>
                  </a:ext>
                </a:extLst>
              </a:tr>
              <a:tr h="464852">
                <a:tc rowSpan="2">
                  <a:txBody>
                    <a:bodyPr/>
                    <a:lstStyle/>
                    <a:p>
                      <a:pPr algn="l"/>
                      <a:r>
                        <a:rPr lang="en-IE" sz="2000">
                          <a:latin typeface="Roboto" panose="02000000000000000000" pitchFamily="2" charset="0"/>
                          <a:ea typeface="Roboto" panose="02000000000000000000" pitchFamily="2" charset="0"/>
                          <a:cs typeface="Roboto" panose="02000000000000000000" pitchFamily="2" charset="0"/>
                        </a:rPr>
                        <a:t>Grasslands and Croplands</a:t>
                      </a:r>
                    </a:p>
                  </a:txBody>
                  <a:tcPr>
                    <a:solidFill>
                      <a:srgbClr val="E8E9EB"/>
                    </a:solidFill>
                  </a:tcPr>
                </a:tc>
                <a:tc>
                  <a:txBody>
                    <a:bodyPr/>
                    <a:lstStyle/>
                    <a:p>
                      <a:pPr algn="l"/>
                      <a:r>
                        <a:rPr lang="en-US" sz="2000">
                          <a:latin typeface="Roboto" panose="02000000000000000000" pitchFamily="2" charset="0"/>
                          <a:ea typeface="Roboto" panose="02000000000000000000" pitchFamily="2" charset="0"/>
                          <a:cs typeface="Roboto" panose="02000000000000000000" pitchFamily="2" charset="0"/>
                        </a:rPr>
                        <a:t>Soil organic carbon in topsoil </a:t>
                      </a:r>
                      <a:endParaRPr lang="en-IE" sz="2000">
                        <a:latin typeface="Roboto" panose="02000000000000000000" pitchFamily="2" charset="0"/>
                        <a:ea typeface="Roboto" panose="02000000000000000000" pitchFamily="2" charset="0"/>
                        <a:cs typeface="Roboto" panose="02000000000000000000" pitchFamily="2" charset="0"/>
                      </a:endParaRPr>
                    </a:p>
                  </a:txBody>
                  <a:tcPr/>
                </a:tc>
                <a:tc>
                  <a:txBody>
                    <a:bodyPr/>
                    <a:lstStyle/>
                    <a:p>
                      <a:pPr algn="l"/>
                      <a:r>
                        <a:rPr lang="en-US" sz="2000">
                          <a:latin typeface="Roboto" panose="02000000000000000000" pitchFamily="2" charset="0"/>
                          <a:ea typeface="Roboto" panose="02000000000000000000" pitchFamily="2" charset="0"/>
                          <a:cs typeface="Roboto" panose="02000000000000000000" pitchFamily="2" charset="0"/>
                        </a:rPr>
                        <a:t>Tonne/ha</a:t>
                      </a:r>
                      <a:endParaRPr lang="en-IE" sz="200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2069171640"/>
                  </a:ext>
                </a:extLst>
              </a:tr>
              <a:tr h="463873">
                <a:tc vMerge="1">
                  <a:txBody>
                    <a:bodyPr/>
                    <a:lstStyle/>
                    <a:p>
                      <a:endParaRPr/>
                    </a:p>
                  </a:txBody>
                  <a:tcPr/>
                </a:tc>
                <a:tc>
                  <a:txBody>
                    <a:bodyPr/>
                    <a:lstStyle/>
                    <a:p>
                      <a:pPr algn="l"/>
                      <a:r>
                        <a:rPr lang="en-IE" sz="2000">
                          <a:latin typeface="Roboto" panose="02000000000000000000" pitchFamily="2" charset="0"/>
                          <a:ea typeface="Roboto" panose="02000000000000000000" pitchFamily="2" charset="0"/>
                          <a:cs typeface="Roboto" panose="02000000000000000000" pitchFamily="2" charset="0"/>
                        </a:rPr>
                        <a:t>Common farmland bird index </a:t>
                      </a:r>
                    </a:p>
                  </a:txBody>
                  <a:tcPr/>
                </a:tc>
                <a:tc>
                  <a:txBody>
                    <a:bodyPr/>
                    <a:lstStyle/>
                    <a:p>
                      <a:pPr algn="l"/>
                      <a:r>
                        <a:rPr lang="en-US" sz="2000">
                          <a:latin typeface="Roboto" panose="02000000000000000000" pitchFamily="2" charset="0"/>
                          <a:ea typeface="Roboto" panose="02000000000000000000" pitchFamily="2" charset="0"/>
                          <a:cs typeface="Roboto" panose="02000000000000000000" pitchFamily="2" charset="0"/>
                        </a:rPr>
                        <a:t>Index</a:t>
                      </a:r>
                      <a:endParaRPr lang="en-IE" sz="200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3860705796"/>
                  </a:ext>
                </a:extLst>
              </a:tr>
              <a:tr h="474185">
                <a:tc rowSpan="3">
                  <a:txBody>
                    <a:bodyPr/>
                    <a:lstStyle/>
                    <a:p>
                      <a:pPr algn="l"/>
                      <a:r>
                        <a:rPr lang="en-IE" sz="2000">
                          <a:latin typeface="Roboto" panose="02000000000000000000" pitchFamily="2" charset="0"/>
                          <a:ea typeface="Roboto" panose="02000000000000000000" pitchFamily="2" charset="0"/>
                          <a:cs typeface="Roboto" panose="02000000000000000000" pitchFamily="2" charset="0"/>
                        </a:rPr>
                        <a:t>Forests and woodlands</a:t>
                      </a:r>
                    </a:p>
                  </a:txBody>
                  <a:tcPr/>
                </a:tc>
                <a:tc>
                  <a:txBody>
                    <a:bodyPr/>
                    <a:lstStyle/>
                    <a:p>
                      <a:pPr algn="l"/>
                      <a:r>
                        <a:rPr lang="en-US" sz="2000" kern="1200">
                          <a:solidFill>
                            <a:schemeClr val="dk1"/>
                          </a:solidFill>
                          <a:effectLst/>
                          <a:latin typeface="Roboto" panose="02000000000000000000" pitchFamily="2" charset="0"/>
                          <a:ea typeface="Roboto" panose="02000000000000000000" pitchFamily="2" charset="0"/>
                          <a:cs typeface="Roboto" panose="02000000000000000000" pitchFamily="2" charset="0"/>
                        </a:rPr>
                        <a:t>Dead wood </a:t>
                      </a:r>
                      <a:endParaRPr lang="en-IE" sz="2000">
                        <a:latin typeface="Roboto" panose="02000000000000000000" pitchFamily="2" charset="0"/>
                        <a:ea typeface="Roboto" panose="02000000000000000000" pitchFamily="2" charset="0"/>
                        <a:cs typeface="Roboto" panose="02000000000000000000" pitchFamily="2" charset="0"/>
                      </a:endParaRPr>
                    </a:p>
                  </a:txBody>
                  <a:tcPr/>
                </a:tc>
                <a:tc>
                  <a:txBody>
                    <a:bodyPr/>
                    <a:lstStyle/>
                    <a:p>
                      <a:pPr algn="l"/>
                      <a:r>
                        <a:rPr lang="en-US" sz="2000" kern="1200">
                          <a:solidFill>
                            <a:schemeClr val="dk1"/>
                          </a:solidFill>
                          <a:effectLst/>
                          <a:latin typeface="Roboto" panose="02000000000000000000" pitchFamily="2" charset="0"/>
                          <a:ea typeface="Roboto" panose="02000000000000000000" pitchFamily="2" charset="0"/>
                          <a:cs typeface="Roboto" panose="02000000000000000000" pitchFamily="2" charset="0"/>
                        </a:rPr>
                        <a:t>m</a:t>
                      </a:r>
                      <a:r>
                        <a:rPr lang="en-US" sz="2000" kern="1200" baseline="30000">
                          <a:solidFill>
                            <a:schemeClr val="dk1"/>
                          </a:solidFill>
                          <a:effectLst/>
                          <a:latin typeface="Roboto" panose="02000000000000000000" pitchFamily="2" charset="0"/>
                          <a:ea typeface="Roboto" panose="02000000000000000000" pitchFamily="2" charset="0"/>
                          <a:cs typeface="Roboto" panose="02000000000000000000" pitchFamily="2" charset="0"/>
                        </a:rPr>
                        <a:t>3</a:t>
                      </a:r>
                      <a:r>
                        <a:rPr lang="en-US" sz="2000" kern="1200">
                          <a:solidFill>
                            <a:schemeClr val="dk1"/>
                          </a:solidFill>
                          <a:effectLst/>
                          <a:latin typeface="Roboto" panose="02000000000000000000" pitchFamily="2" charset="0"/>
                          <a:ea typeface="Roboto" panose="02000000000000000000" pitchFamily="2" charset="0"/>
                          <a:cs typeface="Roboto" panose="02000000000000000000" pitchFamily="2" charset="0"/>
                        </a:rPr>
                        <a:t>/ha</a:t>
                      </a:r>
                      <a:endParaRPr lang="en-IE" sz="200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1928011817"/>
                  </a:ext>
                </a:extLst>
              </a:tr>
              <a:tr h="498606">
                <a:tc vMerge="1">
                  <a:txBody>
                    <a:bodyPr/>
                    <a:lstStyle/>
                    <a:p>
                      <a:pPr algn="l"/>
                      <a:endParaRPr lang="en-IE"/>
                    </a:p>
                  </a:txBody>
                  <a:tcPr/>
                </a:tc>
                <a:tc>
                  <a:txBody>
                    <a:bodyPr/>
                    <a:lstStyle/>
                    <a:p>
                      <a:pPr algn="l"/>
                      <a:r>
                        <a:rPr lang="en-IE" sz="2000">
                          <a:latin typeface="Roboto" panose="02000000000000000000" pitchFamily="2" charset="0"/>
                          <a:ea typeface="Roboto" panose="02000000000000000000" pitchFamily="2" charset="0"/>
                          <a:cs typeface="Roboto" panose="02000000000000000000" pitchFamily="2" charset="0"/>
                        </a:rPr>
                        <a:t>Tree cover density </a:t>
                      </a:r>
                    </a:p>
                  </a:txBody>
                  <a:tcPr/>
                </a:tc>
                <a:tc>
                  <a:txBody>
                    <a:bodyPr/>
                    <a:lstStyle/>
                    <a:p>
                      <a:pPr algn="l"/>
                      <a:r>
                        <a:rPr lang="en-US" sz="2000" dirty="0">
                          <a:latin typeface="Roboto" panose="02000000000000000000" pitchFamily="2" charset="0"/>
                          <a:ea typeface="Roboto" panose="02000000000000000000" pitchFamily="2" charset="0"/>
                          <a:cs typeface="Roboto" panose="02000000000000000000" pitchFamily="2" charset="0"/>
                        </a:rPr>
                        <a:t>%</a:t>
                      </a:r>
                      <a:endParaRPr lang="en-IE" sz="200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2997030329"/>
                  </a:ext>
                </a:extLst>
              </a:tr>
              <a:tr h="507202">
                <a:tc vMerge="1">
                  <a:txBody>
                    <a:bodyPr/>
                    <a:lstStyle/>
                    <a:p>
                      <a:pPr algn="l"/>
                      <a:endParaRPr lang="en-IE"/>
                    </a:p>
                  </a:txBody>
                  <a:tcPr/>
                </a:tc>
                <a:tc>
                  <a:txBody>
                    <a:bodyPr/>
                    <a:lstStyle/>
                    <a:p>
                      <a:pPr algn="l"/>
                      <a:r>
                        <a:rPr lang="en-IE" sz="2000">
                          <a:latin typeface="Roboto" panose="02000000000000000000" pitchFamily="2" charset="0"/>
                          <a:ea typeface="Roboto" panose="02000000000000000000" pitchFamily="2" charset="0"/>
                          <a:cs typeface="Roboto" panose="02000000000000000000" pitchFamily="2" charset="0"/>
                        </a:rPr>
                        <a:t>Forest bird index </a:t>
                      </a:r>
                    </a:p>
                  </a:txBody>
                  <a:tcPr/>
                </a:tc>
                <a:tc>
                  <a:txBody>
                    <a:bodyPr/>
                    <a:lstStyle/>
                    <a:p>
                      <a:pPr algn="l"/>
                      <a:r>
                        <a:rPr lang="en-US" sz="2000">
                          <a:latin typeface="Roboto" panose="02000000000000000000" pitchFamily="2" charset="0"/>
                          <a:ea typeface="Roboto" panose="02000000000000000000" pitchFamily="2" charset="0"/>
                          <a:cs typeface="Roboto" panose="02000000000000000000" pitchFamily="2" charset="0"/>
                        </a:rPr>
                        <a:t>Index</a:t>
                      </a:r>
                      <a:endParaRPr lang="en-IE" sz="200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3988765990"/>
                  </a:ext>
                </a:extLst>
              </a:tr>
              <a:tr h="796909">
                <a:tc>
                  <a:txBody>
                    <a:bodyPr/>
                    <a:lstStyle/>
                    <a:p>
                      <a:pPr algn="l"/>
                      <a:r>
                        <a:rPr lang="en-US" sz="2000">
                          <a:latin typeface="Roboto" panose="02000000000000000000" pitchFamily="2" charset="0"/>
                          <a:ea typeface="Roboto" panose="02000000000000000000" pitchFamily="2" charset="0"/>
                          <a:cs typeface="Roboto" panose="02000000000000000000" pitchFamily="2" charset="0"/>
                        </a:rPr>
                        <a:t>Coastal beaches, dunes and wetlands</a:t>
                      </a:r>
                      <a:endParaRPr lang="en-IE" sz="2000">
                        <a:latin typeface="Roboto" panose="02000000000000000000" pitchFamily="2" charset="0"/>
                        <a:ea typeface="Roboto" panose="02000000000000000000" pitchFamily="2" charset="0"/>
                        <a:cs typeface="Roboto" panose="02000000000000000000" pitchFamily="2" charset="0"/>
                      </a:endParaRPr>
                    </a:p>
                  </a:txBody>
                  <a:tcPr/>
                </a:tc>
                <a:tc>
                  <a:txBody>
                    <a:bodyPr/>
                    <a:lstStyle/>
                    <a:p>
                      <a:pPr algn="l"/>
                      <a:r>
                        <a:rPr lang="en-US" sz="2000">
                          <a:latin typeface="Roboto" panose="02000000000000000000" pitchFamily="2" charset="0"/>
                          <a:ea typeface="Roboto" panose="02000000000000000000" pitchFamily="2" charset="0"/>
                          <a:cs typeface="Roboto" panose="02000000000000000000" pitchFamily="2" charset="0"/>
                        </a:rPr>
                        <a:t>Share of artificial impervious cover </a:t>
                      </a:r>
                      <a:endParaRPr lang="en-IE" sz="2000">
                        <a:latin typeface="Roboto" panose="02000000000000000000" pitchFamily="2" charset="0"/>
                        <a:ea typeface="Roboto" panose="02000000000000000000" pitchFamily="2" charset="0"/>
                        <a:cs typeface="Roboto" panose="02000000000000000000" pitchFamily="2" charset="0"/>
                      </a:endParaRPr>
                    </a:p>
                  </a:txBody>
                  <a:tcPr/>
                </a:tc>
                <a:tc>
                  <a:txBody>
                    <a:bodyPr/>
                    <a:lstStyle/>
                    <a:p>
                      <a:pPr algn="l"/>
                      <a:r>
                        <a:rPr lang="en-US" sz="2000" dirty="0">
                          <a:latin typeface="Roboto" panose="02000000000000000000" pitchFamily="2" charset="0"/>
                          <a:ea typeface="Roboto" panose="02000000000000000000" pitchFamily="2" charset="0"/>
                          <a:cs typeface="Roboto" panose="02000000000000000000" pitchFamily="2" charset="0"/>
                        </a:rPr>
                        <a:t>%</a:t>
                      </a:r>
                      <a:endParaRPr lang="en-IE" sz="200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1132007820"/>
                  </a:ext>
                </a:extLst>
              </a:tr>
            </a:tbl>
          </a:graphicData>
        </a:graphic>
      </p:graphicFrame>
      <p:grpSp>
        <p:nvGrpSpPr>
          <p:cNvPr id="9" name="Group 8">
            <a:extLst>
              <a:ext uri="{FF2B5EF4-FFF2-40B4-BE49-F238E27FC236}">
                <a16:creationId xmlns:a16="http://schemas.microsoft.com/office/drawing/2014/main" id="{CB2BBCD6-5EF1-9954-20D1-87ABE02A639A}"/>
              </a:ext>
            </a:extLst>
          </p:cNvPr>
          <p:cNvGrpSpPr/>
          <p:nvPr/>
        </p:nvGrpSpPr>
        <p:grpSpPr>
          <a:xfrm>
            <a:off x="0" y="4176000"/>
            <a:ext cx="1440723" cy="1440000"/>
            <a:chOff x="2309863" y="2701269"/>
            <a:chExt cx="1440723" cy="1758235"/>
          </a:xfrm>
        </p:grpSpPr>
        <p:pic>
          <p:nvPicPr>
            <p:cNvPr id="3" name="Picture 2" descr="A picture containing grass, outdoor, nature, hill&#10;&#10;Description generated with very high confidence">
              <a:extLst>
                <a:ext uri="{FF2B5EF4-FFF2-40B4-BE49-F238E27FC236}">
                  <a16:creationId xmlns:a16="http://schemas.microsoft.com/office/drawing/2014/main" id="{C4811167-DFFA-FB12-38FC-252148E3D674}"/>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1" t="35884" r="34686" b="3041"/>
            <a:stretch/>
          </p:blipFill>
          <p:spPr>
            <a:xfrm>
              <a:off x="2317478" y="2701269"/>
              <a:ext cx="1413983" cy="881464"/>
            </a:xfrm>
            <a:prstGeom prst="rect">
              <a:avLst/>
            </a:prstGeom>
          </p:spPr>
        </p:pic>
        <p:pic>
          <p:nvPicPr>
            <p:cNvPr id="5" name="Picture 2" descr="Leaders promise to stop deforestation by end of decade">
              <a:extLst>
                <a:ext uri="{FF2B5EF4-FFF2-40B4-BE49-F238E27FC236}">
                  <a16:creationId xmlns:a16="http://schemas.microsoft.com/office/drawing/2014/main" id="{D280AE4D-2065-5132-84AE-75E2FDFD73E7}"/>
                </a:ext>
              </a:extLst>
            </p:cNvPr>
            <p:cNvPicPr>
              <a:picLocks noChangeAspect="1" noChangeArrowheads="1"/>
            </p:cNvPicPr>
            <p:nvPr/>
          </p:nvPicPr>
          <p:blipFill rotWithShape="1">
            <a:blip r:embed="rId4" cstate="print">
              <a:alphaModFix/>
              <a:extLst>
                <a:ext uri="{28A0092B-C50C-407E-A947-70E740481C1C}">
                  <a14:useLocalDpi xmlns:a14="http://schemas.microsoft.com/office/drawing/2010/main" val="0"/>
                </a:ext>
              </a:extLst>
            </a:blip>
            <a:srcRect r="8566"/>
            <a:stretch/>
          </p:blipFill>
          <p:spPr bwMode="auto">
            <a:xfrm>
              <a:off x="2309863" y="3578040"/>
              <a:ext cx="1439211" cy="8814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5FE03251-2316-B0CB-5064-3225259E5613}"/>
                </a:ext>
              </a:extLst>
            </p:cNvPr>
            <p:cNvSpPr/>
            <p:nvPr/>
          </p:nvSpPr>
          <p:spPr>
            <a:xfrm>
              <a:off x="3452456" y="2701270"/>
              <a:ext cx="279003" cy="282951"/>
            </a:xfrm>
            <a:prstGeom prst="roundRect">
              <a:avLst>
                <a:gd name="adj" fmla="val 20223"/>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r>
                <a:rPr lang="en-IE" sz="2500" b="1">
                  <a:solidFill>
                    <a:prstClr val="white">
                      <a:lumMod val="75000"/>
                    </a:prstClr>
                  </a:solidFill>
                  <a:latin typeface="Calibri"/>
                  <a:sym typeface="Wingdings" panose="05000000000000000000" pitchFamily="2" charset="2"/>
                </a:rPr>
                <a:t></a:t>
              </a:r>
              <a:endParaRPr lang="en-IE" sz="2500" b="1">
                <a:solidFill>
                  <a:prstClr val="white">
                    <a:lumMod val="75000"/>
                  </a:prstClr>
                </a:solidFill>
                <a:latin typeface="Calibri"/>
              </a:endParaRP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F3BB46B2-29B9-3EB7-E0AD-39B94F44901D}"/>
                    </a:ext>
                  </a:extLst>
                </p:cNvPr>
                <p:cNvSpPr/>
                <p:nvPr/>
              </p:nvSpPr>
              <p:spPr>
                <a:xfrm>
                  <a:off x="3443715" y="3578040"/>
                  <a:ext cx="306871" cy="254755"/>
                </a:xfrm>
                <a:prstGeom prst="roundRect">
                  <a:avLst>
                    <a:gd name="adj" fmla="val 20223"/>
                  </a:avLst>
                </a:prstGeom>
                <a:solidFill>
                  <a:srgbClr val="FF7C8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14:m>
                    <m:oMathPara xmlns:m="http://schemas.openxmlformats.org/officeDocument/2006/math">
                      <m:oMathParaPr>
                        <m:jc m:val="center"/>
                      </m:oMathParaPr>
                      <m:oMath xmlns:m="http://schemas.openxmlformats.org/officeDocument/2006/math">
                        <m:r>
                          <a:rPr lang="en-IE" sz="2500" b="1" i="1" dirty="0">
                            <a:solidFill>
                              <a:prstClr val="white">
                                <a:lumMod val="75000"/>
                              </a:prstClr>
                            </a:solidFill>
                            <a:latin typeface="Cambria Math" panose="02040503050406030204" pitchFamily="18" charset="0"/>
                            <a:sym typeface="Wingdings" panose="05000000000000000000" pitchFamily="2" charset="2"/>
                          </a:rPr>
                          <m:t></m:t>
                        </m:r>
                      </m:oMath>
                    </m:oMathPara>
                  </a14:m>
                  <a:endParaRPr lang="en-IE" sz="2500" b="1">
                    <a:solidFill>
                      <a:prstClr val="white">
                        <a:lumMod val="75000"/>
                      </a:prstClr>
                    </a:solidFill>
                    <a:latin typeface="Calibri"/>
                  </a:endParaRPr>
                </a:p>
              </p:txBody>
            </p:sp>
          </mc:Choice>
          <mc:Fallback xmlns="">
            <p:sp>
              <p:nvSpPr>
                <p:cNvPr id="8" name="Rectangle: Rounded Corners 7">
                  <a:extLst>
                    <a:ext uri="{FF2B5EF4-FFF2-40B4-BE49-F238E27FC236}">
                      <a16:creationId xmlns:a16="http://schemas.microsoft.com/office/drawing/2014/main" id="{F3BB46B2-29B9-3EB7-E0AD-39B94F44901D}"/>
                    </a:ext>
                  </a:extLst>
                </p:cNvPr>
                <p:cNvSpPr>
                  <a:spLocks noRot="1" noChangeAspect="1" noMove="1" noResize="1" noEditPoints="1" noAdjustHandles="1" noChangeArrowheads="1" noChangeShapeType="1" noTextEdit="1"/>
                </p:cNvSpPr>
                <p:nvPr/>
              </p:nvSpPr>
              <p:spPr>
                <a:xfrm>
                  <a:off x="3443715" y="3578040"/>
                  <a:ext cx="306871" cy="254755"/>
                </a:xfrm>
                <a:prstGeom prst="roundRect">
                  <a:avLst>
                    <a:gd name="adj" fmla="val 20223"/>
                  </a:avLst>
                </a:prstGeom>
                <a:blipFill>
                  <a:blip r:embed="rId5"/>
                  <a:stretch>
                    <a:fillRect l="-26000" t="-14706" r="-4000" b="-50000"/>
                  </a:stretch>
                </a:blipFill>
                <a:ln>
                  <a:noFill/>
                </a:ln>
              </p:spPr>
              <p:txBody>
                <a:bodyPr/>
                <a:lstStyle/>
                <a:p>
                  <a:r>
                    <a:rPr lang="en-IE">
                      <a:noFill/>
                    </a:rPr>
                    <a:t> </a:t>
                  </a:r>
                </a:p>
              </p:txBody>
            </p:sp>
          </mc:Fallback>
        </mc:AlternateContent>
      </p:grpSp>
    </p:spTree>
    <p:extLst>
      <p:ext uri="{BB962C8B-B14F-4D97-AF65-F5344CB8AC3E}">
        <p14:creationId xmlns:p14="http://schemas.microsoft.com/office/powerpoint/2010/main" val="1497221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8B5E7-FA3C-C38C-7CFE-0EB0F570C5CB}"/>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Condition Accounts</a:t>
            </a:r>
            <a:endParaRPr lang="en-IE" dirty="0">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3EC40C65-B0B5-1946-7808-EF2AD9C9FF61}"/>
              </a:ext>
            </a:extLst>
          </p:cNvPr>
          <p:cNvSpPr>
            <a:spLocks noGrp="1"/>
          </p:cNvSpPr>
          <p:nvPr>
            <p:ph idx="1"/>
          </p:nvPr>
        </p:nvSpPr>
        <p:spPr>
          <a:xfrm>
            <a:off x="1694984" y="1600202"/>
            <a:ext cx="9887415" cy="3749012"/>
          </a:xfrm>
        </p:spPr>
        <p:txBody>
          <a:bodyPr>
            <a:normAutofit/>
          </a:bodyPr>
          <a:lstStyle/>
          <a:p>
            <a:r>
              <a:rPr lang="en-US" sz="2400" dirty="0">
                <a:latin typeface="Roboto" panose="02000000000000000000" pitchFamily="2" charset="0"/>
                <a:ea typeface="Roboto" panose="02000000000000000000" pitchFamily="2" charset="0"/>
                <a:cs typeface="Roboto" panose="02000000000000000000" pitchFamily="2" charset="0"/>
              </a:rPr>
              <a:t>Eurostat Guidance Note still under development</a:t>
            </a:r>
          </a:p>
          <a:p>
            <a:r>
              <a:rPr lang="en-US" sz="2400" dirty="0">
                <a:latin typeface="Roboto" panose="02000000000000000000" pitchFamily="2" charset="0"/>
                <a:ea typeface="Roboto" panose="02000000000000000000" pitchFamily="2" charset="0"/>
                <a:cs typeface="Roboto" panose="02000000000000000000" pitchFamily="2" charset="0"/>
              </a:rPr>
              <a:t>Preliminary condition accounts published for:</a:t>
            </a:r>
          </a:p>
          <a:p>
            <a:pPr lvl="1"/>
            <a:r>
              <a:rPr lang="en-US" sz="2400" dirty="0">
                <a:latin typeface="Roboto" panose="02000000000000000000" pitchFamily="2" charset="0"/>
                <a:ea typeface="Roboto" panose="02000000000000000000" pitchFamily="2" charset="0"/>
                <a:cs typeface="Roboto" panose="02000000000000000000" pitchFamily="2" charset="0"/>
              </a:rPr>
              <a:t>Forests and woodlands</a:t>
            </a:r>
          </a:p>
          <a:p>
            <a:pPr lvl="2"/>
            <a:r>
              <a:rPr lang="en-US" sz="2400" dirty="0">
                <a:latin typeface="Roboto" panose="02000000000000000000" pitchFamily="2" charset="0"/>
                <a:ea typeface="Roboto" panose="02000000000000000000" pitchFamily="2" charset="0"/>
                <a:cs typeface="Roboto" panose="02000000000000000000" pitchFamily="2" charset="0"/>
              </a:rPr>
              <a:t>Deadwood</a:t>
            </a:r>
          </a:p>
          <a:p>
            <a:pPr lvl="2"/>
            <a:r>
              <a:rPr lang="en-US" sz="2400" dirty="0">
                <a:latin typeface="Roboto" panose="02000000000000000000" pitchFamily="2" charset="0"/>
                <a:ea typeface="Roboto" panose="02000000000000000000" pitchFamily="2" charset="0"/>
                <a:cs typeface="Roboto" panose="02000000000000000000" pitchFamily="2" charset="0"/>
              </a:rPr>
              <a:t>Tree Cover Density</a:t>
            </a:r>
          </a:p>
          <a:p>
            <a:pPr lvl="1"/>
            <a:r>
              <a:rPr lang="en-US" sz="2400" dirty="0">
                <a:latin typeface="Roboto" panose="02000000000000000000" pitchFamily="2" charset="0"/>
                <a:ea typeface="Roboto" panose="02000000000000000000" pitchFamily="2" charset="0"/>
                <a:cs typeface="Roboto" panose="02000000000000000000" pitchFamily="2" charset="0"/>
              </a:rPr>
              <a:t>Grasslands and Croplands</a:t>
            </a:r>
          </a:p>
          <a:p>
            <a:pPr lvl="2"/>
            <a:r>
              <a:rPr lang="en-US" sz="2400" dirty="0">
                <a:latin typeface="Roboto" panose="02000000000000000000" pitchFamily="2" charset="0"/>
                <a:ea typeface="Roboto" panose="02000000000000000000" pitchFamily="2" charset="0"/>
                <a:cs typeface="Roboto" panose="02000000000000000000" pitchFamily="2" charset="0"/>
              </a:rPr>
              <a:t>Common Farmland Bird Index</a:t>
            </a:r>
          </a:p>
        </p:txBody>
      </p:sp>
      <p:sp>
        <p:nvSpPr>
          <p:cNvPr id="4" name="Slide Number Placeholder 3">
            <a:extLst>
              <a:ext uri="{FF2B5EF4-FFF2-40B4-BE49-F238E27FC236}">
                <a16:creationId xmlns:a16="http://schemas.microsoft.com/office/drawing/2014/main" id="{DAF3F669-AF8F-58A9-D9D0-179ED3A3E9B9}"/>
              </a:ext>
            </a:extLst>
          </p:cNvPr>
          <p:cNvSpPr>
            <a:spLocks noGrp="1"/>
          </p:cNvSpPr>
          <p:nvPr>
            <p:ph type="sldNum" sz="quarter" idx="4"/>
          </p:nvPr>
        </p:nvSpPr>
        <p:spPr/>
        <p:txBody>
          <a:bodyPr/>
          <a:lstStyle/>
          <a:p>
            <a:fld id="{F074DFA7-C613-284F-BE8A-46920CEE1047}" type="slidenum">
              <a:rPr lang="en-US" smtClean="0"/>
              <a:pPr/>
              <a:t>11</a:t>
            </a:fld>
            <a:endParaRPr lang="en-US"/>
          </a:p>
        </p:txBody>
      </p:sp>
      <p:grpSp>
        <p:nvGrpSpPr>
          <p:cNvPr id="5" name="Group 4">
            <a:extLst>
              <a:ext uri="{FF2B5EF4-FFF2-40B4-BE49-F238E27FC236}">
                <a16:creationId xmlns:a16="http://schemas.microsoft.com/office/drawing/2014/main" id="{785222D1-96B7-D5EA-578A-7A40D9CE0670}"/>
              </a:ext>
            </a:extLst>
          </p:cNvPr>
          <p:cNvGrpSpPr/>
          <p:nvPr/>
        </p:nvGrpSpPr>
        <p:grpSpPr>
          <a:xfrm>
            <a:off x="0" y="4176000"/>
            <a:ext cx="1440723" cy="1440000"/>
            <a:chOff x="2309863" y="2701269"/>
            <a:chExt cx="1440723" cy="1758235"/>
          </a:xfrm>
        </p:grpSpPr>
        <p:pic>
          <p:nvPicPr>
            <p:cNvPr id="6" name="Picture 5" descr="A picture containing grass, outdoor, nature, hill&#10;&#10;Description generated with very high confidence">
              <a:extLst>
                <a:ext uri="{FF2B5EF4-FFF2-40B4-BE49-F238E27FC236}">
                  <a16:creationId xmlns:a16="http://schemas.microsoft.com/office/drawing/2014/main" id="{BE6EB49A-EB07-810C-B17A-E6C1468CAA2F}"/>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1" t="35884" r="34686" b="3041"/>
            <a:stretch/>
          </p:blipFill>
          <p:spPr>
            <a:xfrm>
              <a:off x="2317478" y="2701269"/>
              <a:ext cx="1413983" cy="881464"/>
            </a:xfrm>
            <a:prstGeom prst="rect">
              <a:avLst/>
            </a:prstGeom>
          </p:spPr>
        </p:pic>
        <p:pic>
          <p:nvPicPr>
            <p:cNvPr id="7" name="Picture 2" descr="Leaders promise to stop deforestation by end of decade">
              <a:extLst>
                <a:ext uri="{FF2B5EF4-FFF2-40B4-BE49-F238E27FC236}">
                  <a16:creationId xmlns:a16="http://schemas.microsoft.com/office/drawing/2014/main" id="{6A05B713-5D37-033C-10E9-05AB3E406E81}"/>
                </a:ext>
              </a:extLst>
            </p:cNvPr>
            <p:cNvPicPr>
              <a:picLocks noChangeAspect="1" noChangeArrowheads="1"/>
            </p:cNvPicPr>
            <p:nvPr/>
          </p:nvPicPr>
          <p:blipFill rotWithShape="1">
            <a:blip r:embed="rId3" cstate="print">
              <a:alphaModFix/>
              <a:extLst>
                <a:ext uri="{28A0092B-C50C-407E-A947-70E740481C1C}">
                  <a14:useLocalDpi xmlns:a14="http://schemas.microsoft.com/office/drawing/2010/main" val="0"/>
                </a:ext>
              </a:extLst>
            </a:blip>
            <a:srcRect r="8566"/>
            <a:stretch/>
          </p:blipFill>
          <p:spPr bwMode="auto">
            <a:xfrm>
              <a:off x="2309863" y="3578040"/>
              <a:ext cx="1439211" cy="88146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6249B235-95BC-EFD7-6486-50E8B36F6EED}"/>
                </a:ext>
              </a:extLst>
            </p:cNvPr>
            <p:cNvSpPr/>
            <p:nvPr/>
          </p:nvSpPr>
          <p:spPr>
            <a:xfrm>
              <a:off x="3452456" y="2701270"/>
              <a:ext cx="279003" cy="282951"/>
            </a:xfrm>
            <a:prstGeom prst="roundRect">
              <a:avLst>
                <a:gd name="adj" fmla="val 20223"/>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r>
                <a:rPr lang="en-IE" sz="2500" b="1">
                  <a:solidFill>
                    <a:prstClr val="white">
                      <a:lumMod val="75000"/>
                    </a:prstClr>
                  </a:solidFill>
                  <a:latin typeface="Calibri"/>
                  <a:sym typeface="Wingdings" panose="05000000000000000000" pitchFamily="2" charset="2"/>
                </a:rPr>
                <a:t></a:t>
              </a:r>
              <a:endParaRPr lang="en-IE" sz="2500" b="1">
                <a:solidFill>
                  <a:prstClr val="white">
                    <a:lumMod val="75000"/>
                  </a:prstClr>
                </a:solidFill>
                <a:latin typeface="Calibri"/>
              </a:endParaRPr>
            </a:p>
          </p:txBody>
        </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04C4A1CA-0D51-E3D6-5DAE-769EDFE73BAF}"/>
                    </a:ext>
                  </a:extLst>
                </p:cNvPr>
                <p:cNvSpPr/>
                <p:nvPr/>
              </p:nvSpPr>
              <p:spPr>
                <a:xfrm>
                  <a:off x="3443715" y="3578040"/>
                  <a:ext cx="306871" cy="254755"/>
                </a:xfrm>
                <a:prstGeom prst="roundRect">
                  <a:avLst>
                    <a:gd name="adj" fmla="val 20223"/>
                  </a:avLst>
                </a:prstGeom>
                <a:solidFill>
                  <a:srgbClr val="FF7C8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14:m>
                    <m:oMathPara xmlns:m="http://schemas.openxmlformats.org/officeDocument/2006/math">
                      <m:oMathParaPr>
                        <m:jc m:val="center"/>
                      </m:oMathParaPr>
                      <m:oMath xmlns:m="http://schemas.openxmlformats.org/officeDocument/2006/math">
                        <m:r>
                          <a:rPr lang="en-IE" sz="2500" b="1" i="1" dirty="0">
                            <a:solidFill>
                              <a:prstClr val="white">
                                <a:lumMod val="75000"/>
                              </a:prstClr>
                            </a:solidFill>
                            <a:latin typeface="Cambria Math" panose="02040503050406030204" pitchFamily="18" charset="0"/>
                            <a:sym typeface="Wingdings" panose="05000000000000000000" pitchFamily="2" charset="2"/>
                          </a:rPr>
                          <m:t></m:t>
                        </m:r>
                      </m:oMath>
                    </m:oMathPara>
                  </a14:m>
                  <a:endParaRPr lang="en-IE" sz="2500" b="1">
                    <a:solidFill>
                      <a:prstClr val="white">
                        <a:lumMod val="75000"/>
                      </a:prstClr>
                    </a:solidFill>
                    <a:latin typeface="Calibri"/>
                  </a:endParaRPr>
                </a:p>
              </p:txBody>
            </p:sp>
          </mc:Choice>
          <mc:Fallback xmlns="">
            <p:sp>
              <p:nvSpPr>
                <p:cNvPr id="9" name="Rectangle: Rounded Corners 8">
                  <a:extLst>
                    <a:ext uri="{FF2B5EF4-FFF2-40B4-BE49-F238E27FC236}">
                      <a16:creationId xmlns:a16="http://schemas.microsoft.com/office/drawing/2014/main" id="{04C4A1CA-0D51-E3D6-5DAE-769EDFE73BAF}"/>
                    </a:ext>
                  </a:extLst>
                </p:cNvPr>
                <p:cNvSpPr>
                  <a:spLocks noRot="1" noChangeAspect="1" noMove="1" noResize="1" noEditPoints="1" noAdjustHandles="1" noChangeArrowheads="1" noChangeShapeType="1" noTextEdit="1"/>
                </p:cNvSpPr>
                <p:nvPr/>
              </p:nvSpPr>
              <p:spPr>
                <a:xfrm>
                  <a:off x="3443715" y="3578040"/>
                  <a:ext cx="306871" cy="254755"/>
                </a:xfrm>
                <a:prstGeom prst="roundRect">
                  <a:avLst>
                    <a:gd name="adj" fmla="val 20223"/>
                  </a:avLst>
                </a:prstGeom>
                <a:blipFill>
                  <a:blip r:embed="rId4"/>
                  <a:stretch>
                    <a:fillRect l="-26000" t="-14706" r="-4000" b="-50000"/>
                  </a:stretch>
                </a:blipFill>
                <a:ln>
                  <a:noFill/>
                </a:ln>
              </p:spPr>
              <p:txBody>
                <a:bodyPr/>
                <a:lstStyle/>
                <a:p>
                  <a:r>
                    <a:rPr lang="en-IE">
                      <a:noFill/>
                    </a:rPr>
                    <a:t> </a:t>
                  </a:r>
                </a:p>
              </p:txBody>
            </p:sp>
          </mc:Fallback>
        </mc:AlternateContent>
      </p:grpSp>
    </p:spTree>
    <p:extLst>
      <p:ext uri="{BB962C8B-B14F-4D97-AF65-F5344CB8AC3E}">
        <p14:creationId xmlns:p14="http://schemas.microsoft.com/office/powerpoint/2010/main" val="4101946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4EF29B-A4C1-C96A-63B4-DAB00AAD802E}"/>
              </a:ext>
            </a:extLst>
          </p:cNvPr>
          <p:cNvSpPr>
            <a:spLocks noGrp="1"/>
          </p:cNvSpPr>
          <p:nvPr>
            <p:ph idx="1"/>
          </p:nvPr>
        </p:nvSpPr>
        <p:spPr>
          <a:xfrm>
            <a:off x="609600" y="1420111"/>
            <a:ext cx="3545211" cy="3929103"/>
          </a:xfrm>
        </p:spPr>
        <p:txBody>
          <a:bodyPr>
            <a:normAutofit/>
          </a:bodyPr>
          <a:lstStyle/>
          <a:p>
            <a:r>
              <a:rPr lang="en-US" sz="2400" dirty="0">
                <a:latin typeface="Roboto" panose="02000000000000000000" pitchFamily="2" charset="0"/>
                <a:ea typeface="Roboto" panose="02000000000000000000" pitchFamily="2" charset="0"/>
                <a:cs typeface="Roboto" panose="02000000000000000000" pitchFamily="2" charset="0"/>
              </a:rPr>
              <a:t>Reported in supply and use tables.</a:t>
            </a:r>
          </a:p>
          <a:p>
            <a:r>
              <a:rPr lang="en-US" sz="2400" dirty="0">
                <a:latin typeface="Roboto" panose="02000000000000000000" pitchFamily="2" charset="0"/>
                <a:ea typeface="Roboto" panose="02000000000000000000" pitchFamily="2" charset="0"/>
                <a:cs typeface="Roboto" panose="02000000000000000000" pitchFamily="2" charset="0"/>
              </a:rPr>
              <a:t>Physical quantity is mandatory.</a:t>
            </a:r>
          </a:p>
          <a:p>
            <a:r>
              <a:rPr lang="en-US" sz="2400" dirty="0">
                <a:latin typeface="Roboto" panose="02000000000000000000" pitchFamily="2" charset="0"/>
                <a:ea typeface="Roboto" panose="02000000000000000000" pitchFamily="2" charset="0"/>
                <a:cs typeface="Roboto" panose="02000000000000000000" pitchFamily="2" charset="0"/>
              </a:rPr>
              <a:t>Annual</a:t>
            </a:r>
            <a:endParaRPr lang="en-IE" sz="240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4"/>
          <p:cNvSpPr>
            <a:spLocks noGrp="1"/>
          </p:cNvSpPr>
          <p:nvPr>
            <p:ph type="sldNum" sz="quarter" idx="4"/>
          </p:nvPr>
        </p:nvSpPr>
        <p:spPr>
          <a:prstGeom prst="rect">
            <a:avLst/>
          </a:prstGeom>
        </p:spPr>
        <p:txBody>
          <a:bodyPr vert="horz" lIns="121920" tIns="60960" rIns="121920" bIns="60960" rtlCol="0" anchor="ctr"/>
          <a:lstStyle>
            <a:lvl1pPr algn="r">
              <a:defRPr sz="1600" b="0" i="0">
                <a:solidFill>
                  <a:schemeClr val="tx1">
                    <a:tint val="75000"/>
                  </a:schemeClr>
                </a:solidFill>
                <a:latin typeface="Roboto Slab Regular"/>
                <a:cs typeface="Roboto Slab Regular"/>
              </a:defRPr>
            </a:lvl1pPr>
          </a:lstStyle>
          <a:p>
            <a:pPr defTabSz="1219170"/>
            <a:r>
              <a:rPr lang="en-US">
                <a:solidFill>
                  <a:prstClr val="white">
                    <a:tint val="75000"/>
                  </a:prstClr>
                </a:solidFill>
              </a:rPr>
              <a:t>5</a:t>
            </a:r>
          </a:p>
        </p:txBody>
      </p:sp>
      <p:cxnSp>
        <p:nvCxnSpPr>
          <p:cNvPr id="21" name="Straight Arrow Connector 20">
            <a:extLst>
              <a:ext uri="{FF2B5EF4-FFF2-40B4-BE49-F238E27FC236}">
                <a16:creationId xmlns:a16="http://schemas.microsoft.com/office/drawing/2014/main" id="{0A15EC30-D20E-4641-8404-FE24BC7B128E}"/>
              </a:ext>
            </a:extLst>
          </p:cNvPr>
          <p:cNvCxnSpPr>
            <a:cxnSpLocks/>
          </p:cNvCxnSpPr>
          <p:nvPr/>
        </p:nvCxnSpPr>
        <p:spPr>
          <a:xfrm flipH="1">
            <a:off x="8660993" y="2497910"/>
            <a:ext cx="298612" cy="470711"/>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1EC92A1E-57EE-F08D-EE1F-6C9E4AA03AAE}"/>
              </a:ext>
            </a:extLst>
          </p:cNvPr>
          <p:cNvSpPr/>
          <p:nvPr/>
        </p:nvSpPr>
        <p:spPr>
          <a:xfrm>
            <a:off x="6288021" y="1170704"/>
            <a:ext cx="4668408" cy="533480"/>
          </a:xfrm>
          <a:prstGeom prst="roundRect">
            <a:avLst>
              <a:gd name="adj" fmla="val 50000"/>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625519"/>
            <a:r>
              <a:rPr lang="en-IE" sz="2133" b="1">
                <a:solidFill>
                  <a:prstClr val="white"/>
                </a:solidFill>
                <a:latin typeface="Roboto" panose="02000000000000000000" pitchFamily="2" charset="0"/>
                <a:ea typeface="Roboto" panose="02000000000000000000" pitchFamily="2" charset="0"/>
                <a:cs typeface="Roboto" panose="02000000000000000000" pitchFamily="2" charset="0"/>
              </a:rPr>
              <a:t>Ecosystem Services Accounts</a:t>
            </a:r>
          </a:p>
        </p:txBody>
      </p:sp>
      <p:sp>
        <p:nvSpPr>
          <p:cNvPr id="8" name="TextBox 7">
            <a:extLst>
              <a:ext uri="{FF2B5EF4-FFF2-40B4-BE49-F238E27FC236}">
                <a16:creationId xmlns:a16="http://schemas.microsoft.com/office/drawing/2014/main" id="{A71E35C3-3CBC-2012-35D8-74324C018D7C}"/>
              </a:ext>
            </a:extLst>
          </p:cNvPr>
          <p:cNvSpPr txBox="1"/>
          <p:nvPr/>
        </p:nvSpPr>
        <p:spPr>
          <a:xfrm>
            <a:off x="537182" y="65894"/>
            <a:ext cx="10935415" cy="1354217"/>
          </a:xfrm>
          <a:prstGeom prst="rect">
            <a:avLst/>
          </a:prstGeom>
        </p:spPr>
        <p:txBody>
          <a:bodyPr vert="horz" lIns="91440" tIns="45720" rIns="91440" bIns="45720" rtlCol="0" anchor="ctr">
            <a:normAutofit/>
          </a:bodyPr>
          <a:lstStyle>
            <a:defPPr>
              <a:defRPr lang="en-US"/>
            </a:defPPr>
            <a:lvl1pPr defTabSz="1219170">
              <a:spcBef>
                <a:spcPct val="0"/>
              </a:spcBef>
              <a:buNone/>
              <a:defRPr sz="4267" b="1" i="0">
                <a:solidFill>
                  <a:schemeClr val="accent1"/>
                </a:solidFill>
                <a:latin typeface="Roboto Slab" pitchFamily="2" charset="0"/>
                <a:ea typeface="Roboto Slab" pitchFamily="2" charset="0"/>
                <a:cs typeface="Roboto Slab" pitchFamily="2" charset="0"/>
              </a:defRPr>
            </a:lvl1pPr>
          </a:lstStyle>
          <a:p>
            <a:r>
              <a:rPr lang="en-IE">
                <a:latin typeface="Roboto" panose="02000000000000000000" pitchFamily="2" charset="0"/>
                <a:ea typeface="Roboto" panose="02000000000000000000" pitchFamily="2" charset="0"/>
                <a:cs typeface="Roboto" panose="02000000000000000000" pitchFamily="2" charset="0"/>
              </a:rPr>
              <a:t>Services Accounts</a:t>
            </a:r>
          </a:p>
        </p:txBody>
      </p:sp>
      <p:grpSp>
        <p:nvGrpSpPr>
          <p:cNvPr id="2" name="Group 1">
            <a:extLst>
              <a:ext uri="{FF2B5EF4-FFF2-40B4-BE49-F238E27FC236}">
                <a16:creationId xmlns:a16="http://schemas.microsoft.com/office/drawing/2014/main" id="{32F10460-F3AE-44B9-0DCC-7342AE9B6B72}"/>
              </a:ext>
            </a:extLst>
          </p:cNvPr>
          <p:cNvGrpSpPr/>
          <p:nvPr/>
        </p:nvGrpSpPr>
        <p:grpSpPr>
          <a:xfrm>
            <a:off x="3995973" y="1817218"/>
            <a:ext cx="8224370" cy="3758188"/>
            <a:chOff x="3995973" y="1817218"/>
            <a:chExt cx="8224370" cy="3758188"/>
          </a:xfrm>
        </p:grpSpPr>
        <p:pic>
          <p:nvPicPr>
            <p:cNvPr id="18" name="Picture 17" descr="A yellow coin with a symbol on it&#10;&#10;Description automatically generated with low confidence">
              <a:extLst>
                <a:ext uri="{FF2B5EF4-FFF2-40B4-BE49-F238E27FC236}">
                  <a16:creationId xmlns:a16="http://schemas.microsoft.com/office/drawing/2014/main" id="{516EC80F-76B7-4C00-A4D4-EE47CC34E1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7992" y="3119349"/>
              <a:ext cx="1136195" cy="1136195"/>
            </a:xfrm>
            <a:prstGeom prst="rect">
              <a:avLst/>
            </a:prstGeom>
          </p:spPr>
        </p:pic>
        <p:pic>
          <p:nvPicPr>
            <p:cNvPr id="19" name="Picture 18" descr="A group of people standing on a planet&#10;&#10;Description automatically generated with medium confidence">
              <a:extLst>
                <a:ext uri="{FF2B5EF4-FFF2-40B4-BE49-F238E27FC236}">
                  <a16:creationId xmlns:a16="http://schemas.microsoft.com/office/drawing/2014/main" id="{3A7421E2-011F-4674-B37A-286FDC4E73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0284" y="3026953"/>
              <a:ext cx="1320987" cy="1320987"/>
            </a:xfrm>
            <a:prstGeom prst="rect">
              <a:avLst/>
            </a:prstGeom>
          </p:spPr>
        </p:pic>
        <p:cxnSp>
          <p:nvCxnSpPr>
            <p:cNvPr id="20" name="Straight Arrow Connector 19">
              <a:extLst>
                <a:ext uri="{FF2B5EF4-FFF2-40B4-BE49-F238E27FC236}">
                  <a16:creationId xmlns:a16="http://schemas.microsoft.com/office/drawing/2014/main" id="{C0C75F34-FE98-4FCF-A069-C43BD8CD456D}"/>
                </a:ext>
              </a:extLst>
            </p:cNvPr>
            <p:cNvCxnSpPr>
              <a:cxnSpLocks/>
            </p:cNvCxnSpPr>
            <p:nvPr/>
          </p:nvCxnSpPr>
          <p:spPr>
            <a:xfrm>
              <a:off x="6309174" y="3119349"/>
              <a:ext cx="506503" cy="193883"/>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6BFFB26-9C33-417C-A7D7-673B079DD21B}"/>
                </a:ext>
              </a:extLst>
            </p:cNvPr>
            <p:cNvCxnSpPr>
              <a:cxnSpLocks/>
            </p:cNvCxnSpPr>
            <p:nvPr/>
          </p:nvCxnSpPr>
          <p:spPr>
            <a:xfrm flipH="1">
              <a:off x="9442928" y="3184631"/>
              <a:ext cx="591763" cy="17974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5E5B4AA-80D7-44ED-A3B4-020AC2643EC0}"/>
                </a:ext>
              </a:extLst>
            </p:cNvPr>
            <p:cNvCxnSpPr>
              <a:cxnSpLocks/>
            </p:cNvCxnSpPr>
            <p:nvPr/>
          </p:nvCxnSpPr>
          <p:spPr>
            <a:xfrm flipH="1" flipV="1">
              <a:off x="9241460" y="4170439"/>
              <a:ext cx="467851" cy="260165"/>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463EC07-E124-44D1-97C9-4EAD2D60ECF6}"/>
                </a:ext>
              </a:extLst>
            </p:cNvPr>
            <p:cNvCxnSpPr>
              <a:cxnSpLocks/>
            </p:cNvCxnSpPr>
            <p:nvPr/>
          </p:nvCxnSpPr>
          <p:spPr>
            <a:xfrm flipV="1">
              <a:off x="6431567" y="4343173"/>
              <a:ext cx="406540" cy="26268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05EE412-5412-47DD-9CE4-67742A76FC47}"/>
                </a:ext>
              </a:extLst>
            </p:cNvPr>
            <p:cNvCxnSpPr>
              <a:cxnSpLocks/>
            </p:cNvCxnSpPr>
            <p:nvPr/>
          </p:nvCxnSpPr>
          <p:spPr>
            <a:xfrm flipV="1">
              <a:off x="8257884" y="4546037"/>
              <a:ext cx="0" cy="506927"/>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descr="A picture containing text, vector graphics&#10;&#10;Description automatically generated">
              <a:extLst>
                <a:ext uri="{FF2B5EF4-FFF2-40B4-BE49-F238E27FC236}">
                  <a16:creationId xmlns:a16="http://schemas.microsoft.com/office/drawing/2014/main" id="{5AFEDC81-FA40-4A6D-A2BB-BF878B5F3E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6404" y="2743855"/>
              <a:ext cx="676229" cy="676229"/>
            </a:xfrm>
            <a:prstGeom prst="rect">
              <a:avLst/>
            </a:prstGeom>
          </p:spPr>
        </p:pic>
        <p:sp>
          <p:nvSpPr>
            <p:cNvPr id="30" name="TextBox 29">
              <a:extLst>
                <a:ext uri="{FF2B5EF4-FFF2-40B4-BE49-F238E27FC236}">
                  <a16:creationId xmlns:a16="http://schemas.microsoft.com/office/drawing/2014/main" id="{A6DA028D-B766-4578-912E-84EDA6992FC3}"/>
                </a:ext>
              </a:extLst>
            </p:cNvPr>
            <p:cNvSpPr txBox="1"/>
            <p:nvPr/>
          </p:nvSpPr>
          <p:spPr>
            <a:xfrm>
              <a:off x="3995973" y="2667728"/>
              <a:ext cx="1681547" cy="748795"/>
            </a:xfrm>
            <a:prstGeom prst="rect">
              <a:avLst/>
            </a:prstGeom>
            <a:noFill/>
          </p:spPr>
          <p:txBody>
            <a:bodyPr wrap="square" rtlCol="0">
              <a:spAutoFit/>
            </a:bodyPr>
            <a:lstStyle/>
            <a:p>
              <a:pPr algn="r" defTabSz="1219170"/>
              <a:r>
                <a:rPr lang="en-IE" sz="2133">
                  <a:solidFill>
                    <a:srgbClr val="006F74">
                      <a:lumMod val="75000"/>
                    </a:srgbClr>
                  </a:solidFill>
                  <a:latin typeface="Roboto" panose="02000000000000000000" pitchFamily="2" charset="0"/>
                  <a:ea typeface="Roboto" panose="02000000000000000000" pitchFamily="2" charset="0"/>
                  <a:cs typeface="Roboto" panose="02000000000000000000" pitchFamily="2" charset="0"/>
                </a:rPr>
                <a:t>Crop Provision</a:t>
              </a:r>
            </a:p>
          </p:txBody>
        </p:sp>
        <p:sp>
          <p:nvSpPr>
            <p:cNvPr id="31" name="TextBox 30">
              <a:extLst>
                <a:ext uri="{FF2B5EF4-FFF2-40B4-BE49-F238E27FC236}">
                  <a16:creationId xmlns:a16="http://schemas.microsoft.com/office/drawing/2014/main" id="{78F6B79E-90AF-4687-9E57-00CC4D163C32}"/>
                </a:ext>
              </a:extLst>
            </p:cNvPr>
            <p:cNvSpPr txBox="1"/>
            <p:nvPr/>
          </p:nvSpPr>
          <p:spPr>
            <a:xfrm>
              <a:off x="4056239" y="4404584"/>
              <a:ext cx="1677731" cy="748795"/>
            </a:xfrm>
            <a:prstGeom prst="rect">
              <a:avLst/>
            </a:prstGeom>
            <a:noFill/>
          </p:spPr>
          <p:txBody>
            <a:bodyPr wrap="square" rtlCol="0">
              <a:spAutoFit/>
            </a:bodyPr>
            <a:lstStyle/>
            <a:p>
              <a:pPr algn="r" defTabSz="1219170"/>
              <a:r>
                <a:rPr lang="en-IE" sz="2133">
                  <a:solidFill>
                    <a:srgbClr val="006F74">
                      <a:lumMod val="75000"/>
                    </a:srgbClr>
                  </a:solidFill>
                  <a:latin typeface="Roboto" panose="02000000000000000000" pitchFamily="2" charset="0"/>
                  <a:ea typeface="Roboto" panose="02000000000000000000" pitchFamily="2" charset="0"/>
                  <a:cs typeface="Roboto" panose="02000000000000000000" pitchFamily="2" charset="0"/>
                </a:rPr>
                <a:t>Wood Provision</a:t>
              </a:r>
            </a:p>
          </p:txBody>
        </p:sp>
        <p:sp>
          <p:nvSpPr>
            <p:cNvPr id="32" name="TextBox 31">
              <a:extLst>
                <a:ext uri="{FF2B5EF4-FFF2-40B4-BE49-F238E27FC236}">
                  <a16:creationId xmlns:a16="http://schemas.microsoft.com/office/drawing/2014/main" id="{F9F989C4-E96E-4213-B7CA-95DF6A7F2D9A}"/>
                </a:ext>
              </a:extLst>
            </p:cNvPr>
            <p:cNvSpPr txBox="1"/>
            <p:nvPr/>
          </p:nvSpPr>
          <p:spPr>
            <a:xfrm>
              <a:off x="8017192" y="5154842"/>
              <a:ext cx="2334111" cy="420564"/>
            </a:xfrm>
            <a:prstGeom prst="rect">
              <a:avLst/>
            </a:prstGeom>
            <a:noFill/>
          </p:spPr>
          <p:txBody>
            <a:bodyPr wrap="square" rtlCol="0">
              <a:spAutoFit/>
            </a:bodyPr>
            <a:lstStyle/>
            <a:p>
              <a:pPr defTabSz="1219170"/>
              <a:r>
                <a:rPr lang="en-IE" sz="2133">
                  <a:solidFill>
                    <a:srgbClr val="006F74">
                      <a:lumMod val="75000"/>
                    </a:srgbClr>
                  </a:solidFill>
                  <a:latin typeface="Roboto" panose="02000000000000000000" pitchFamily="2" charset="0"/>
                  <a:ea typeface="Roboto" panose="02000000000000000000" pitchFamily="2" charset="0"/>
                  <a:cs typeface="Roboto" panose="02000000000000000000" pitchFamily="2" charset="0"/>
                </a:rPr>
                <a:t>Crop Pollination</a:t>
              </a:r>
            </a:p>
          </p:txBody>
        </p:sp>
        <p:pic>
          <p:nvPicPr>
            <p:cNvPr id="33" name="Picture 32" descr="Icon&#10;&#10;Description automatically generated">
              <a:extLst>
                <a:ext uri="{FF2B5EF4-FFF2-40B4-BE49-F238E27FC236}">
                  <a16:creationId xmlns:a16="http://schemas.microsoft.com/office/drawing/2014/main" id="{C5D3932D-592D-4A0C-8EE0-D3E9D74CD6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0435" y="4428313"/>
              <a:ext cx="577679" cy="577679"/>
            </a:xfrm>
            <a:prstGeom prst="rect">
              <a:avLst/>
            </a:prstGeom>
          </p:spPr>
        </p:pic>
        <p:pic>
          <p:nvPicPr>
            <p:cNvPr id="34" name="Picture 33" descr="Icon&#10;&#10;Description automatically generated">
              <a:extLst>
                <a:ext uri="{FF2B5EF4-FFF2-40B4-BE49-F238E27FC236}">
                  <a16:creationId xmlns:a16="http://schemas.microsoft.com/office/drawing/2014/main" id="{994DC539-59AE-4D63-815F-F699BBD993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16080" y="5075030"/>
              <a:ext cx="487673" cy="487673"/>
            </a:xfrm>
            <a:prstGeom prst="rect">
              <a:avLst/>
            </a:prstGeom>
          </p:spPr>
        </p:pic>
        <p:sp>
          <p:nvSpPr>
            <p:cNvPr id="48" name="TextBox 47">
              <a:extLst>
                <a:ext uri="{FF2B5EF4-FFF2-40B4-BE49-F238E27FC236}">
                  <a16:creationId xmlns:a16="http://schemas.microsoft.com/office/drawing/2014/main" id="{5E735E4C-8F71-4F25-BFAB-AFC677024193}"/>
                </a:ext>
              </a:extLst>
            </p:cNvPr>
            <p:cNvSpPr txBox="1"/>
            <p:nvPr/>
          </p:nvSpPr>
          <p:spPr>
            <a:xfrm>
              <a:off x="9466602" y="1817218"/>
              <a:ext cx="1973993" cy="748795"/>
            </a:xfrm>
            <a:prstGeom prst="rect">
              <a:avLst/>
            </a:prstGeom>
            <a:noFill/>
          </p:spPr>
          <p:txBody>
            <a:bodyPr wrap="square" rtlCol="0">
              <a:spAutoFit/>
            </a:bodyPr>
            <a:lstStyle/>
            <a:p>
              <a:pPr defTabSz="1219170"/>
              <a:r>
                <a:rPr lang="en-IE" sz="2133">
                  <a:solidFill>
                    <a:srgbClr val="006F74">
                      <a:lumMod val="75000"/>
                    </a:srgbClr>
                  </a:solidFill>
                  <a:latin typeface="Roboto" panose="02000000000000000000" pitchFamily="2" charset="0"/>
                  <a:ea typeface="Roboto" panose="02000000000000000000" pitchFamily="2" charset="0"/>
                  <a:cs typeface="Roboto" panose="02000000000000000000" pitchFamily="2" charset="0"/>
                </a:rPr>
                <a:t>Nature-Based Tourism</a:t>
              </a:r>
            </a:p>
          </p:txBody>
        </p:sp>
        <p:pic>
          <p:nvPicPr>
            <p:cNvPr id="49" name="Picture 48" descr="Icon&#10;&#10;Description automatically generated">
              <a:extLst>
                <a:ext uri="{FF2B5EF4-FFF2-40B4-BE49-F238E27FC236}">
                  <a16:creationId xmlns:a16="http://schemas.microsoft.com/office/drawing/2014/main" id="{0C1E86BD-D105-43E3-8C57-5183B71D71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49005" y="1950327"/>
              <a:ext cx="501488" cy="501488"/>
            </a:xfrm>
            <a:prstGeom prst="rect">
              <a:avLst/>
            </a:prstGeom>
          </p:spPr>
        </p:pic>
        <p:sp>
          <p:nvSpPr>
            <p:cNvPr id="50" name="TextBox 49">
              <a:extLst>
                <a:ext uri="{FF2B5EF4-FFF2-40B4-BE49-F238E27FC236}">
                  <a16:creationId xmlns:a16="http://schemas.microsoft.com/office/drawing/2014/main" id="{D93B1C1E-AA4D-4387-AF01-A33C3005AEDF}"/>
                </a:ext>
              </a:extLst>
            </p:cNvPr>
            <p:cNvSpPr txBox="1"/>
            <p:nvPr/>
          </p:nvSpPr>
          <p:spPr>
            <a:xfrm>
              <a:off x="10565229" y="2589349"/>
              <a:ext cx="1582471" cy="1077026"/>
            </a:xfrm>
            <a:prstGeom prst="rect">
              <a:avLst/>
            </a:prstGeom>
            <a:noFill/>
          </p:spPr>
          <p:txBody>
            <a:bodyPr wrap="square" rtlCol="0">
              <a:spAutoFit/>
            </a:bodyPr>
            <a:lstStyle/>
            <a:p>
              <a:pPr defTabSz="1219170"/>
              <a:r>
                <a:rPr lang="en-US" sz="2133">
                  <a:solidFill>
                    <a:srgbClr val="006F74">
                      <a:lumMod val="75000"/>
                    </a:srgbClr>
                  </a:solidFill>
                  <a:latin typeface="Roboto" panose="02000000000000000000" pitchFamily="2" charset="0"/>
                  <a:ea typeface="Roboto" panose="02000000000000000000" pitchFamily="2" charset="0"/>
                  <a:cs typeface="Roboto" panose="02000000000000000000" pitchFamily="2" charset="0"/>
                </a:rPr>
                <a:t>Local Climate Regulation</a:t>
              </a:r>
              <a:endParaRPr lang="en-IE" sz="2133">
                <a:solidFill>
                  <a:srgbClr val="006F74">
                    <a:lumMod val="75000"/>
                  </a:srgbClr>
                </a:solidFill>
                <a:latin typeface="Roboto" panose="02000000000000000000" pitchFamily="2" charset="0"/>
                <a:ea typeface="Roboto" panose="02000000000000000000" pitchFamily="2" charset="0"/>
                <a:cs typeface="Roboto" panose="02000000000000000000" pitchFamily="2" charset="0"/>
              </a:endParaRPr>
            </a:p>
          </p:txBody>
        </p:sp>
        <p:sp>
          <p:nvSpPr>
            <p:cNvPr id="52" name="TextBox 51">
              <a:extLst>
                <a:ext uri="{FF2B5EF4-FFF2-40B4-BE49-F238E27FC236}">
                  <a16:creationId xmlns:a16="http://schemas.microsoft.com/office/drawing/2014/main" id="{3B3FDCCE-4D7E-4FE4-9D41-DD3E168D46D1}"/>
                </a:ext>
              </a:extLst>
            </p:cNvPr>
            <p:cNvSpPr txBox="1"/>
            <p:nvPr/>
          </p:nvSpPr>
          <p:spPr>
            <a:xfrm>
              <a:off x="10637874" y="4116376"/>
              <a:ext cx="1582469" cy="1077026"/>
            </a:xfrm>
            <a:prstGeom prst="rect">
              <a:avLst/>
            </a:prstGeom>
            <a:noFill/>
          </p:spPr>
          <p:txBody>
            <a:bodyPr wrap="square" rtlCol="0">
              <a:spAutoFit/>
            </a:bodyPr>
            <a:lstStyle/>
            <a:p>
              <a:pPr defTabSz="1219170"/>
              <a:r>
                <a:rPr lang="en-IE" sz="2133">
                  <a:solidFill>
                    <a:srgbClr val="006F74">
                      <a:lumMod val="75000"/>
                    </a:srgbClr>
                  </a:solidFill>
                  <a:latin typeface="Roboto" panose="02000000000000000000" pitchFamily="2" charset="0"/>
                  <a:ea typeface="Roboto" panose="02000000000000000000" pitchFamily="2" charset="0"/>
                  <a:cs typeface="Roboto" panose="02000000000000000000" pitchFamily="2" charset="0"/>
                </a:rPr>
                <a:t>Global Climate Regulation</a:t>
              </a:r>
            </a:p>
          </p:txBody>
        </p:sp>
        <p:grpSp>
          <p:nvGrpSpPr>
            <p:cNvPr id="10" name="Group 9">
              <a:extLst>
                <a:ext uri="{FF2B5EF4-FFF2-40B4-BE49-F238E27FC236}">
                  <a16:creationId xmlns:a16="http://schemas.microsoft.com/office/drawing/2014/main" id="{504F6AC2-00F1-4773-4CBE-8340F425566B}"/>
                </a:ext>
              </a:extLst>
            </p:cNvPr>
            <p:cNvGrpSpPr/>
            <p:nvPr/>
          </p:nvGrpSpPr>
          <p:grpSpPr>
            <a:xfrm>
              <a:off x="9813322" y="4080665"/>
              <a:ext cx="1083735" cy="865696"/>
              <a:chOff x="7359991" y="3060499"/>
              <a:chExt cx="812801" cy="649272"/>
            </a:xfrm>
          </p:grpSpPr>
          <p:pic>
            <p:nvPicPr>
              <p:cNvPr id="53" name="Picture 52" descr="Icon&#10;&#10;Description automatically generated">
                <a:extLst>
                  <a:ext uri="{FF2B5EF4-FFF2-40B4-BE49-F238E27FC236}">
                    <a16:creationId xmlns:a16="http://schemas.microsoft.com/office/drawing/2014/main" id="{F9E8C05A-ECA7-4073-A848-986ED3547E1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59991" y="3105708"/>
                <a:ext cx="604063" cy="604063"/>
              </a:xfrm>
              <a:prstGeom prst="rect">
                <a:avLst/>
              </a:prstGeom>
            </p:spPr>
          </p:pic>
          <p:sp>
            <p:nvSpPr>
              <p:cNvPr id="54" name="Cloud 53">
                <a:extLst>
                  <a:ext uri="{FF2B5EF4-FFF2-40B4-BE49-F238E27FC236}">
                    <a16:creationId xmlns:a16="http://schemas.microsoft.com/office/drawing/2014/main" id="{8CD65525-B255-40B4-8429-1AC63E54BA84}"/>
                  </a:ext>
                </a:extLst>
              </p:cNvPr>
              <p:cNvSpPr/>
              <p:nvPr/>
            </p:nvSpPr>
            <p:spPr>
              <a:xfrm>
                <a:off x="7641411" y="3093361"/>
                <a:ext cx="360040" cy="229592"/>
              </a:xfrm>
              <a:prstGeom prst="cloud">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IE" sz="2400">
                  <a:solidFill>
                    <a:prstClr val="white"/>
                  </a:solidFill>
                  <a:latin typeface="Calibri"/>
                </a:endParaRPr>
              </a:p>
            </p:txBody>
          </p:sp>
          <p:sp>
            <p:nvSpPr>
              <p:cNvPr id="55" name="TextBox 54">
                <a:extLst>
                  <a:ext uri="{FF2B5EF4-FFF2-40B4-BE49-F238E27FC236}">
                    <a16:creationId xmlns:a16="http://schemas.microsoft.com/office/drawing/2014/main" id="{A2B61681-45BE-4271-B9EF-E5BD5FEC9467}"/>
                  </a:ext>
                </a:extLst>
              </p:cNvPr>
              <p:cNvSpPr txBox="1"/>
              <p:nvPr/>
            </p:nvSpPr>
            <p:spPr>
              <a:xfrm>
                <a:off x="7470067" y="3060499"/>
                <a:ext cx="702725" cy="253916"/>
              </a:xfrm>
              <a:prstGeom prst="rect">
                <a:avLst/>
              </a:prstGeom>
              <a:noFill/>
            </p:spPr>
            <p:txBody>
              <a:bodyPr wrap="square" rtlCol="0">
                <a:spAutoFit/>
              </a:bodyPr>
              <a:lstStyle/>
              <a:p>
                <a:pPr algn="ctr" defTabSz="1219170"/>
                <a:r>
                  <a:rPr lang="en-IE" sz="1600" b="1">
                    <a:solidFill>
                      <a:srgbClr val="F8F8F8">
                        <a:lumMod val="10000"/>
                      </a:srgbClr>
                    </a:solidFill>
                    <a:latin typeface="Calibri"/>
                  </a:rPr>
                  <a:t>CO</a:t>
                </a:r>
                <a:r>
                  <a:rPr lang="en-IE" sz="1600" b="1" baseline="-25000">
                    <a:solidFill>
                      <a:srgbClr val="F8F8F8">
                        <a:lumMod val="10000"/>
                      </a:srgbClr>
                    </a:solidFill>
                    <a:latin typeface="Calibri"/>
                  </a:rPr>
                  <a:t>2</a:t>
                </a:r>
              </a:p>
            </p:txBody>
          </p:sp>
        </p:grpSp>
        <p:pic>
          <p:nvPicPr>
            <p:cNvPr id="15" name="Picture 14" descr="Icon&#10;&#10;Description automatically generated">
              <a:extLst>
                <a:ext uri="{FF2B5EF4-FFF2-40B4-BE49-F238E27FC236}">
                  <a16:creationId xmlns:a16="http://schemas.microsoft.com/office/drawing/2014/main" id="{FDE43C3F-02AF-0D44-4B73-60F256692B7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34691" y="2864496"/>
              <a:ext cx="547333" cy="547333"/>
            </a:xfrm>
            <a:prstGeom prst="rect">
              <a:avLst/>
            </a:prstGeom>
          </p:spPr>
        </p:pic>
        <p:cxnSp>
          <p:nvCxnSpPr>
            <p:cNvPr id="40" name="Straight Arrow Connector 39">
              <a:extLst>
                <a:ext uri="{FF2B5EF4-FFF2-40B4-BE49-F238E27FC236}">
                  <a16:creationId xmlns:a16="http://schemas.microsoft.com/office/drawing/2014/main" id="{3C66CBE0-F049-9772-58D2-1DF80025A19B}"/>
                </a:ext>
              </a:extLst>
            </p:cNvPr>
            <p:cNvCxnSpPr>
              <a:cxnSpLocks/>
            </p:cNvCxnSpPr>
            <p:nvPr/>
          </p:nvCxnSpPr>
          <p:spPr>
            <a:xfrm>
              <a:off x="7354248" y="2487692"/>
              <a:ext cx="323661" cy="443829"/>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934B11C-8D30-B27E-7E95-A7F31ACFC727}"/>
                </a:ext>
              </a:extLst>
            </p:cNvPr>
            <p:cNvSpPr txBox="1"/>
            <p:nvPr/>
          </p:nvSpPr>
          <p:spPr>
            <a:xfrm>
              <a:off x="4972891" y="2031655"/>
              <a:ext cx="1865216" cy="420564"/>
            </a:xfrm>
            <a:prstGeom prst="rect">
              <a:avLst/>
            </a:prstGeom>
            <a:noFill/>
          </p:spPr>
          <p:txBody>
            <a:bodyPr wrap="square" rtlCol="0">
              <a:spAutoFit/>
            </a:bodyPr>
            <a:lstStyle/>
            <a:p>
              <a:pPr algn="r" defTabSz="1219170"/>
              <a:r>
                <a:rPr lang="en-IE" sz="2133">
                  <a:solidFill>
                    <a:srgbClr val="006F74">
                      <a:lumMod val="75000"/>
                    </a:srgbClr>
                  </a:solidFill>
                  <a:latin typeface="Roboto" panose="02000000000000000000" pitchFamily="2" charset="0"/>
                  <a:ea typeface="Roboto" panose="02000000000000000000" pitchFamily="2" charset="0"/>
                  <a:cs typeface="Roboto" panose="02000000000000000000" pitchFamily="2" charset="0"/>
                </a:rPr>
                <a:t>Air Filtration</a:t>
              </a:r>
            </a:p>
          </p:txBody>
        </p:sp>
        <p:grpSp>
          <p:nvGrpSpPr>
            <p:cNvPr id="60" name="Group 59">
              <a:extLst>
                <a:ext uri="{FF2B5EF4-FFF2-40B4-BE49-F238E27FC236}">
                  <a16:creationId xmlns:a16="http://schemas.microsoft.com/office/drawing/2014/main" id="{E8124545-90DB-8F0C-44CC-9AA56195A06E}"/>
                </a:ext>
              </a:extLst>
            </p:cNvPr>
            <p:cNvGrpSpPr/>
            <p:nvPr/>
          </p:nvGrpSpPr>
          <p:grpSpPr>
            <a:xfrm>
              <a:off x="6856937" y="1845519"/>
              <a:ext cx="987975" cy="739925"/>
              <a:chOff x="3354907" y="1470233"/>
              <a:chExt cx="832450" cy="623447"/>
            </a:xfrm>
          </p:grpSpPr>
          <p:grpSp>
            <p:nvGrpSpPr>
              <p:cNvPr id="59" name="Group 58">
                <a:extLst>
                  <a:ext uri="{FF2B5EF4-FFF2-40B4-BE49-F238E27FC236}">
                    <a16:creationId xmlns:a16="http://schemas.microsoft.com/office/drawing/2014/main" id="{F20B4076-9776-BCD4-7A1B-C164CBBEB3D7}"/>
                  </a:ext>
                </a:extLst>
              </p:cNvPr>
              <p:cNvGrpSpPr/>
              <p:nvPr/>
            </p:nvGrpSpPr>
            <p:grpSpPr>
              <a:xfrm>
                <a:off x="3354907" y="1487894"/>
                <a:ext cx="652221" cy="605786"/>
                <a:chOff x="3354907" y="1487894"/>
                <a:chExt cx="652221" cy="605786"/>
              </a:xfrm>
            </p:grpSpPr>
            <p:pic>
              <p:nvPicPr>
                <p:cNvPr id="56" name="Picture 55" descr="Icon&#10;&#10;Description automatically generated">
                  <a:extLst>
                    <a:ext uri="{FF2B5EF4-FFF2-40B4-BE49-F238E27FC236}">
                      <a16:creationId xmlns:a16="http://schemas.microsoft.com/office/drawing/2014/main" id="{FDA6A5A6-FA78-C330-E516-81FA3BE7848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54907" y="1489617"/>
                  <a:ext cx="604063" cy="604063"/>
                </a:xfrm>
                <a:prstGeom prst="rect">
                  <a:avLst/>
                </a:prstGeom>
              </p:spPr>
            </p:pic>
            <p:sp>
              <p:nvSpPr>
                <p:cNvPr id="57" name="Cloud 56">
                  <a:extLst>
                    <a:ext uri="{FF2B5EF4-FFF2-40B4-BE49-F238E27FC236}">
                      <a16:creationId xmlns:a16="http://schemas.microsoft.com/office/drawing/2014/main" id="{506D6677-4E7E-21F1-106E-307E9DD18190}"/>
                    </a:ext>
                  </a:extLst>
                </p:cNvPr>
                <p:cNvSpPr/>
                <p:nvPr/>
              </p:nvSpPr>
              <p:spPr>
                <a:xfrm>
                  <a:off x="3647088" y="1487894"/>
                  <a:ext cx="360040" cy="229592"/>
                </a:xfrm>
                <a:prstGeom prst="cloud">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IE" sz="2400">
                    <a:solidFill>
                      <a:prstClr val="white"/>
                    </a:solidFill>
                    <a:latin typeface="Calibri"/>
                  </a:endParaRPr>
                </a:p>
              </p:txBody>
            </p:sp>
          </p:grpSp>
          <p:sp>
            <p:nvSpPr>
              <p:cNvPr id="58" name="TextBox 57">
                <a:extLst>
                  <a:ext uri="{FF2B5EF4-FFF2-40B4-BE49-F238E27FC236}">
                    <a16:creationId xmlns:a16="http://schemas.microsoft.com/office/drawing/2014/main" id="{A7AB7515-4F05-8B7C-D075-6C0C5A9759A2}"/>
                  </a:ext>
                </a:extLst>
              </p:cNvPr>
              <p:cNvSpPr txBox="1"/>
              <p:nvPr/>
            </p:nvSpPr>
            <p:spPr>
              <a:xfrm>
                <a:off x="3484631" y="1470233"/>
                <a:ext cx="702726" cy="285259"/>
              </a:xfrm>
              <a:prstGeom prst="rect">
                <a:avLst/>
              </a:prstGeom>
              <a:noFill/>
            </p:spPr>
            <p:txBody>
              <a:bodyPr wrap="square" rtlCol="0">
                <a:spAutoFit/>
              </a:bodyPr>
              <a:lstStyle/>
              <a:p>
                <a:pPr algn="ctr" defTabSz="1219170"/>
                <a:r>
                  <a:rPr lang="en-IE" sz="1600" b="1">
                    <a:solidFill>
                      <a:srgbClr val="F8F8F8">
                        <a:lumMod val="10000"/>
                      </a:srgbClr>
                    </a:solidFill>
                    <a:latin typeface="Calibri"/>
                  </a:rPr>
                  <a:t>PM</a:t>
                </a:r>
                <a:endParaRPr lang="en-IE" sz="1600" b="1" baseline="-25000">
                  <a:solidFill>
                    <a:srgbClr val="F8F8F8">
                      <a:lumMod val="10000"/>
                    </a:srgbClr>
                  </a:solidFill>
                  <a:latin typeface="Calibri"/>
                </a:endParaRPr>
              </a:p>
            </p:txBody>
          </p:sp>
        </p:grpSp>
      </p:grpSp>
    </p:spTree>
    <p:extLst>
      <p:ext uri="{BB962C8B-B14F-4D97-AF65-F5344CB8AC3E}">
        <p14:creationId xmlns:p14="http://schemas.microsoft.com/office/powerpoint/2010/main" val="2479770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1FC1D-A30C-1F5B-B918-91F63FD1F255}"/>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Crop Provision</a:t>
            </a:r>
            <a:endParaRPr lang="en-IE" dirty="0">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C2F4D364-03B5-36C9-3391-F58C99B28DA6}"/>
              </a:ext>
            </a:extLst>
          </p:cNvPr>
          <p:cNvSpPr>
            <a:spLocks noGrp="1"/>
          </p:cNvSpPr>
          <p:nvPr>
            <p:ph idx="1"/>
          </p:nvPr>
        </p:nvSpPr>
        <p:spPr>
          <a:xfrm>
            <a:off x="609600" y="1809750"/>
            <a:ext cx="9518848" cy="2748447"/>
          </a:xfrm>
        </p:spPr>
        <p:txBody>
          <a:bodyPr>
            <a:normAutofit/>
          </a:bodyPr>
          <a:lstStyle/>
          <a:p>
            <a:r>
              <a:rPr lang="en-US" sz="2400" dirty="0">
                <a:latin typeface="Roboto" panose="02000000000000000000" pitchFamily="2" charset="0"/>
                <a:ea typeface="Roboto" panose="02000000000000000000" pitchFamily="2" charset="0"/>
                <a:cs typeface="Roboto" panose="02000000000000000000" pitchFamily="2" charset="0"/>
              </a:rPr>
              <a:t>Contribution of ecosystems to plant growth as approximated by the quantity of harvested crops</a:t>
            </a:r>
          </a:p>
          <a:p>
            <a:r>
              <a:rPr lang="en-US" sz="2400" dirty="0">
                <a:latin typeface="Roboto" panose="02000000000000000000" pitchFamily="2" charset="0"/>
                <a:ea typeface="Roboto" panose="02000000000000000000" pitchFamily="2" charset="0"/>
                <a:cs typeface="Roboto" panose="02000000000000000000" pitchFamily="2" charset="0"/>
              </a:rPr>
              <a:t>Reporting unit: </a:t>
            </a:r>
            <a:r>
              <a:rPr lang="en-US" sz="2400" dirty="0" err="1">
                <a:latin typeface="Roboto" panose="02000000000000000000" pitchFamily="2" charset="0"/>
                <a:ea typeface="Roboto" panose="02000000000000000000" pitchFamily="2" charset="0"/>
                <a:cs typeface="Roboto" panose="02000000000000000000" pitchFamily="2" charset="0"/>
              </a:rPr>
              <a:t>Tonnes</a:t>
            </a:r>
            <a:r>
              <a:rPr lang="en-US" sz="2400" dirty="0">
                <a:latin typeface="Roboto" panose="02000000000000000000" pitchFamily="2" charset="0"/>
                <a:ea typeface="Roboto" panose="02000000000000000000" pitchFamily="2" charset="0"/>
                <a:cs typeface="Roboto" panose="02000000000000000000" pitchFamily="2" charset="0"/>
              </a:rPr>
              <a:t> of crops</a:t>
            </a:r>
          </a:p>
          <a:p>
            <a:r>
              <a:rPr lang="en-US" sz="2400" dirty="0">
                <a:latin typeface="Roboto" panose="02000000000000000000" pitchFamily="2" charset="0"/>
                <a:ea typeface="Roboto" panose="02000000000000000000" pitchFamily="2" charset="0"/>
                <a:cs typeface="Roboto" panose="02000000000000000000" pitchFamily="2" charset="0"/>
              </a:rPr>
              <a:t>Grasslands, Croplands, and Settlements and Other Artificial Areas</a:t>
            </a:r>
          </a:p>
          <a:p>
            <a:r>
              <a:rPr lang="en-US" sz="2400" dirty="0">
                <a:latin typeface="Roboto" panose="02000000000000000000" pitchFamily="2" charset="0"/>
                <a:ea typeface="Roboto" panose="02000000000000000000" pitchFamily="2" charset="0"/>
                <a:cs typeface="Roboto" panose="02000000000000000000" pitchFamily="2" charset="0"/>
              </a:rPr>
              <a:t>Frontier Series publication</a:t>
            </a:r>
          </a:p>
        </p:txBody>
      </p:sp>
      <p:sp>
        <p:nvSpPr>
          <p:cNvPr id="4" name="Slide Number Placeholder 3">
            <a:extLst>
              <a:ext uri="{FF2B5EF4-FFF2-40B4-BE49-F238E27FC236}">
                <a16:creationId xmlns:a16="http://schemas.microsoft.com/office/drawing/2014/main" id="{749D8566-3B53-E9B8-199A-19339C529BCC}"/>
              </a:ext>
            </a:extLst>
          </p:cNvPr>
          <p:cNvSpPr>
            <a:spLocks noGrp="1"/>
          </p:cNvSpPr>
          <p:nvPr>
            <p:ph type="sldNum" sz="quarter" idx="4"/>
          </p:nvPr>
        </p:nvSpPr>
        <p:spPr/>
        <p:txBody>
          <a:bodyPr/>
          <a:lstStyle/>
          <a:p>
            <a:fld id="{F074DFA7-C613-284F-BE8A-46920CEE1047}" type="slidenum">
              <a:rPr lang="en-US" smtClean="0"/>
              <a:pPr/>
              <a:t>13</a:t>
            </a:fld>
            <a:endParaRPr lang="en-US"/>
          </a:p>
        </p:txBody>
      </p:sp>
      <p:pic>
        <p:nvPicPr>
          <p:cNvPr id="5" name="Picture 4" descr="A picture containing text, vector graphics&#10;&#10;Description automatically generated">
            <a:extLst>
              <a:ext uri="{FF2B5EF4-FFF2-40B4-BE49-F238E27FC236}">
                <a16:creationId xmlns:a16="http://schemas.microsoft.com/office/drawing/2014/main" id="{D547FC36-44BA-72A3-D9CE-3533B832B4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2000" y="82613"/>
            <a:ext cx="1440000" cy="1440000"/>
          </a:xfrm>
          <a:prstGeom prst="rect">
            <a:avLst/>
          </a:prstGeom>
        </p:spPr>
      </p:pic>
      <p:pic>
        <p:nvPicPr>
          <p:cNvPr id="7" name="Content Placeholder 4" descr="A white and black text on a white background&#10;&#10;Description automatically generated">
            <a:extLst>
              <a:ext uri="{FF2B5EF4-FFF2-40B4-BE49-F238E27FC236}">
                <a16:creationId xmlns:a16="http://schemas.microsoft.com/office/drawing/2014/main" id="{DAEF4872-3AE9-96D6-41E9-FD346D21389C}"/>
              </a:ext>
            </a:extLst>
          </p:cNvPr>
          <p:cNvPicPr>
            <a:picLocks noChangeAspect="1"/>
          </p:cNvPicPr>
          <p:nvPr/>
        </p:nvPicPr>
        <p:blipFill>
          <a:blip r:embed="rId3"/>
          <a:stretch>
            <a:fillRect/>
          </a:stretch>
        </p:blipFill>
        <p:spPr>
          <a:xfrm>
            <a:off x="1493793" y="4663171"/>
            <a:ext cx="10698207" cy="2156308"/>
          </a:xfrm>
          <a:prstGeom prst="rect">
            <a:avLst/>
          </a:prstGeom>
        </p:spPr>
      </p:pic>
    </p:spTree>
    <p:extLst>
      <p:ext uri="{BB962C8B-B14F-4D97-AF65-F5344CB8AC3E}">
        <p14:creationId xmlns:p14="http://schemas.microsoft.com/office/powerpoint/2010/main" val="3809576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1FC1D-A30C-1F5B-B918-91F63FD1F255}"/>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Wood Provision</a:t>
            </a:r>
            <a:endParaRPr lang="en-IE" dirty="0">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C2F4D364-03B5-36C9-3391-F58C99B28DA6}"/>
              </a:ext>
            </a:extLst>
          </p:cNvPr>
          <p:cNvSpPr>
            <a:spLocks noGrp="1"/>
          </p:cNvSpPr>
          <p:nvPr>
            <p:ph idx="1"/>
          </p:nvPr>
        </p:nvSpPr>
        <p:spPr>
          <a:xfrm>
            <a:off x="623392" y="1809750"/>
            <a:ext cx="10849205" cy="2229764"/>
          </a:xfrm>
        </p:spPr>
        <p:txBody>
          <a:bodyPr>
            <a:noAutofit/>
          </a:bodyPr>
          <a:lstStyle/>
          <a:p>
            <a:r>
              <a:rPr lang="en-US" sz="2400" dirty="0">
                <a:latin typeface="Roboto" panose="02000000000000000000" pitchFamily="2" charset="0"/>
                <a:ea typeface="Roboto" panose="02000000000000000000" pitchFamily="2" charset="0"/>
                <a:cs typeface="Roboto" panose="02000000000000000000" pitchFamily="2" charset="0"/>
              </a:rPr>
              <a:t>Contribution of ecosystems to the increase in timber available for harvesting</a:t>
            </a:r>
          </a:p>
          <a:p>
            <a:r>
              <a:rPr lang="en-US" sz="2400" dirty="0">
                <a:latin typeface="Roboto" panose="02000000000000000000" pitchFamily="2" charset="0"/>
                <a:ea typeface="Roboto" panose="02000000000000000000" pitchFamily="2" charset="0"/>
                <a:cs typeface="Roboto" panose="02000000000000000000" pitchFamily="2" charset="0"/>
              </a:rPr>
              <a:t>Reporting unit: Net annual increment (cubic </a:t>
            </a:r>
            <a:r>
              <a:rPr lang="en-US" sz="2400" dirty="0" err="1">
                <a:latin typeface="Roboto" panose="02000000000000000000" pitchFamily="2" charset="0"/>
                <a:ea typeface="Roboto" panose="02000000000000000000" pitchFamily="2" charset="0"/>
                <a:cs typeface="Roboto" panose="02000000000000000000" pitchFamily="2" charset="0"/>
              </a:rPr>
              <a:t>metres</a:t>
            </a:r>
            <a:r>
              <a:rPr lang="en-US" sz="2400" dirty="0">
                <a:latin typeface="Roboto" panose="02000000000000000000" pitchFamily="2" charset="0"/>
                <a:ea typeface="Roboto" panose="02000000000000000000" pitchFamily="2" charset="0"/>
                <a:cs typeface="Roboto" panose="02000000000000000000" pitchFamily="2" charset="0"/>
              </a:rPr>
              <a:t>)</a:t>
            </a:r>
          </a:p>
          <a:p>
            <a:r>
              <a:rPr lang="en-US" sz="2400" dirty="0">
                <a:latin typeface="Roboto" panose="02000000000000000000" pitchFamily="2" charset="0"/>
                <a:ea typeface="Roboto" panose="02000000000000000000" pitchFamily="2" charset="0"/>
                <a:cs typeface="Roboto" panose="02000000000000000000" pitchFamily="2" charset="0"/>
              </a:rPr>
              <a:t>Data from National Forest Inventory</a:t>
            </a:r>
          </a:p>
          <a:p>
            <a:r>
              <a:rPr lang="en-US" sz="2400" dirty="0">
                <a:latin typeface="Roboto" panose="02000000000000000000" pitchFamily="2" charset="0"/>
                <a:ea typeface="Roboto" panose="02000000000000000000" pitchFamily="2" charset="0"/>
                <a:cs typeface="Roboto" panose="02000000000000000000" pitchFamily="2" charset="0"/>
              </a:rPr>
              <a:t>Frontier Series publication</a:t>
            </a:r>
          </a:p>
        </p:txBody>
      </p:sp>
      <p:sp>
        <p:nvSpPr>
          <p:cNvPr id="4" name="Slide Number Placeholder 3">
            <a:extLst>
              <a:ext uri="{FF2B5EF4-FFF2-40B4-BE49-F238E27FC236}">
                <a16:creationId xmlns:a16="http://schemas.microsoft.com/office/drawing/2014/main" id="{749D8566-3B53-E9B8-199A-19339C529BCC}"/>
              </a:ext>
            </a:extLst>
          </p:cNvPr>
          <p:cNvSpPr>
            <a:spLocks noGrp="1"/>
          </p:cNvSpPr>
          <p:nvPr>
            <p:ph type="sldNum" sz="quarter" idx="4"/>
          </p:nvPr>
        </p:nvSpPr>
        <p:spPr/>
        <p:txBody>
          <a:bodyPr/>
          <a:lstStyle/>
          <a:p>
            <a:fld id="{F074DFA7-C613-284F-BE8A-46920CEE1047}" type="slidenum">
              <a:rPr lang="en-US" smtClean="0"/>
              <a:pPr/>
              <a:t>14</a:t>
            </a:fld>
            <a:endParaRPr lang="en-US"/>
          </a:p>
        </p:txBody>
      </p:sp>
      <p:pic>
        <p:nvPicPr>
          <p:cNvPr id="5" name="Picture 4" descr="Icon&#10;&#10;Description automatically generated">
            <a:extLst>
              <a:ext uri="{FF2B5EF4-FFF2-40B4-BE49-F238E27FC236}">
                <a16:creationId xmlns:a16="http://schemas.microsoft.com/office/drawing/2014/main" id="{E04C58EB-9819-40ED-50F1-EAB1726718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5458" y="68786"/>
            <a:ext cx="1440000" cy="1440000"/>
          </a:xfrm>
          <a:prstGeom prst="rect">
            <a:avLst/>
          </a:prstGeom>
        </p:spPr>
      </p:pic>
      <p:pic>
        <p:nvPicPr>
          <p:cNvPr id="7" name="Picture 6">
            <a:extLst>
              <a:ext uri="{FF2B5EF4-FFF2-40B4-BE49-F238E27FC236}">
                <a16:creationId xmlns:a16="http://schemas.microsoft.com/office/drawing/2014/main" id="{12E48C9F-E162-5BF6-B75C-2838CD398454}"/>
              </a:ext>
            </a:extLst>
          </p:cNvPr>
          <p:cNvPicPr>
            <a:picLocks noChangeAspect="1"/>
          </p:cNvPicPr>
          <p:nvPr/>
        </p:nvPicPr>
        <p:blipFill>
          <a:blip r:embed="rId3"/>
          <a:stretch>
            <a:fillRect/>
          </a:stretch>
        </p:blipFill>
        <p:spPr>
          <a:xfrm>
            <a:off x="3847170" y="4170464"/>
            <a:ext cx="8344829" cy="2687535"/>
          </a:xfrm>
          <a:prstGeom prst="rect">
            <a:avLst/>
          </a:prstGeom>
        </p:spPr>
      </p:pic>
    </p:spTree>
    <p:extLst>
      <p:ext uri="{BB962C8B-B14F-4D97-AF65-F5344CB8AC3E}">
        <p14:creationId xmlns:p14="http://schemas.microsoft.com/office/powerpoint/2010/main" val="1206388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1FC1D-A30C-1F5B-B918-91F63FD1F255}"/>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Crop Pollination</a:t>
            </a:r>
            <a:endParaRPr lang="en-IE" dirty="0">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C2F4D364-03B5-36C9-3391-F58C99B28DA6}"/>
              </a:ext>
            </a:extLst>
          </p:cNvPr>
          <p:cNvSpPr>
            <a:spLocks noGrp="1"/>
          </p:cNvSpPr>
          <p:nvPr>
            <p:ph idx="1"/>
          </p:nvPr>
        </p:nvSpPr>
        <p:spPr>
          <a:xfrm>
            <a:off x="609599" y="1809751"/>
            <a:ext cx="5891561" cy="4189606"/>
          </a:xfrm>
        </p:spPr>
        <p:txBody>
          <a:bodyPr>
            <a:normAutofit/>
          </a:bodyPr>
          <a:lstStyle/>
          <a:p>
            <a:r>
              <a:rPr lang="en-US" sz="2600" dirty="0">
                <a:latin typeface="Roboto" panose="02000000000000000000" pitchFamily="2" charset="0"/>
                <a:ea typeface="Roboto" panose="02000000000000000000" pitchFamily="2" charset="0"/>
                <a:cs typeface="Roboto" panose="02000000000000000000" pitchFamily="2" charset="0"/>
              </a:rPr>
              <a:t>Contribution by wild pollinators to the production of crops</a:t>
            </a:r>
          </a:p>
          <a:p>
            <a:r>
              <a:rPr lang="en-US" sz="2600" dirty="0">
                <a:latin typeface="Roboto" panose="02000000000000000000" pitchFamily="2" charset="0"/>
                <a:ea typeface="Roboto" panose="02000000000000000000" pitchFamily="2" charset="0"/>
                <a:cs typeface="Roboto" panose="02000000000000000000" pitchFamily="2" charset="0"/>
              </a:rPr>
              <a:t>Reporting unit: </a:t>
            </a:r>
            <a:r>
              <a:rPr lang="en-US" sz="2600" dirty="0" err="1">
                <a:latin typeface="Roboto" panose="02000000000000000000" pitchFamily="2" charset="0"/>
                <a:ea typeface="Roboto" panose="02000000000000000000" pitchFamily="2" charset="0"/>
                <a:cs typeface="Roboto" panose="02000000000000000000" pitchFamily="2" charset="0"/>
              </a:rPr>
              <a:t>Tonnes</a:t>
            </a:r>
            <a:r>
              <a:rPr lang="en-US" sz="2600" dirty="0">
                <a:latin typeface="Roboto" panose="02000000000000000000" pitchFamily="2" charset="0"/>
                <a:ea typeface="Roboto" panose="02000000000000000000" pitchFamily="2" charset="0"/>
                <a:cs typeface="Roboto" panose="02000000000000000000" pitchFamily="2" charset="0"/>
              </a:rPr>
              <a:t> of pollinator-dependent crops that can be attributed to wild pollinators</a:t>
            </a:r>
          </a:p>
          <a:p>
            <a:r>
              <a:rPr lang="en-US" sz="2600" dirty="0">
                <a:latin typeface="Roboto" panose="02000000000000000000" pitchFamily="2" charset="0"/>
                <a:ea typeface="Roboto" panose="02000000000000000000" pitchFamily="2" charset="0"/>
                <a:cs typeface="Roboto" panose="02000000000000000000" pitchFamily="2" charset="0"/>
              </a:rPr>
              <a:t>Model potential habitat, link to pollinator-dependent crops</a:t>
            </a:r>
          </a:p>
          <a:p>
            <a:r>
              <a:rPr lang="en-US" sz="2600" dirty="0">
                <a:latin typeface="Roboto" panose="02000000000000000000" pitchFamily="2" charset="0"/>
                <a:ea typeface="Roboto" panose="02000000000000000000" pitchFamily="2" charset="0"/>
                <a:cs typeface="Roboto" panose="02000000000000000000" pitchFamily="2" charset="0"/>
              </a:rPr>
              <a:t>Frontier Series publication planned</a:t>
            </a:r>
          </a:p>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749D8566-3B53-E9B8-199A-19339C529BCC}"/>
              </a:ext>
            </a:extLst>
          </p:cNvPr>
          <p:cNvSpPr>
            <a:spLocks noGrp="1"/>
          </p:cNvSpPr>
          <p:nvPr>
            <p:ph type="sldNum" sz="quarter" idx="4"/>
          </p:nvPr>
        </p:nvSpPr>
        <p:spPr/>
        <p:txBody>
          <a:bodyPr/>
          <a:lstStyle/>
          <a:p>
            <a:fld id="{F074DFA7-C613-284F-BE8A-46920CEE1047}" type="slidenum">
              <a:rPr lang="en-US" smtClean="0"/>
              <a:pPr/>
              <a:t>15</a:t>
            </a:fld>
            <a:endParaRPr lang="en-US"/>
          </a:p>
        </p:txBody>
      </p:sp>
      <p:pic>
        <p:nvPicPr>
          <p:cNvPr id="6" name="Picture 5" descr="A cartoon bee with black background&#10;&#10;Description automatically generated">
            <a:extLst>
              <a:ext uri="{FF2B5EF4-FFF2-40B4-BE49-F238E27FC236}">
                <a16:creationId xmlns:a16="http://schemas.microsoft.com/office/drawing/2014/main" id="{B09D791D-92B3-3E22-CA17-0017B9A023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7724" y="81618"/>
            <a:ext cx="1336021" cy="1336021"/>
          </a:xfrm>
          <a:prstGeom prst="rect">
            <a:avLst/>
          </a:prstGeom>
        </p:spPr>
      </p:pic>
      <p:grpSp>
        <p:nvGrpSpPr>
          <p:cNvPr id="11" name="Group 10">
            <a:extLst>
              <a:ext uri="{FF2B5EF4-FFF2-40B4-BE49-F238E27FC236}">
                <a16:creationId xmlns:a16="http://schemas.microsoft.com/office/drawing/2014/main" id="{F04E7C9F-48FF-C43D-A742-4F2B0C271214}"/>
              </a:ext>
            </a:extLst>
          </p:cNvPr>
          <p:cNvGrpSpPr/>
          <p:nvPr/>
        </p:nvGrpSpPr>
        <p:grpSpPr>
          <a:xfrm>
            <a:off x="6426240" y="274639"/>
            <a:ext cx="5828783" cy="6433390"/>
            <a:chOff x="110269" y="-4190091"/>
            <a:chExt cx="8561138" cy="9545654"/>
          </a:xfrm>
        </p:grpSpPr>
        <p:pic>
          <p:nvPicPr>
            <p:cNvPr id="8" name="Picture 7" descr="A map of ireland with blue dots&#10;&#10;Description automatically generated">
              <a:extLst>
                <a:ext uri="{FF2B5EF4-FFF2-40B4-BE49-F238E27FC236}">
                  <a16:creationId xmlns:a16="http://schemas.microsoft.com/office/drawing/2014/main" id="{FFD4DF2D-1DAE-EFD4-537C-E68F808737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13" t="2902" b="5831"/>
            <a:stretch/>
          </p:blipFill>
          <p:spPr>
            <a:xfrm>
              <a:off x="110269" y="-4190091"/>
              <a:ext cx="3780028" cy="4990257"/>
            </a:xfrm>
            <a:prstGeom prst="rect">
              <a:avLst/>
            </a:prstGeom>
          </p:spPr>
        </p:pic>
        <p:sp>
          <p:nvSpPr>
            <p:cNvPr id="10" name="Title 1">
              <a:extLst>
                <a:ext uri="{FF2B5EF4-FFF2-40B4-BE49-F238E27FC236}">
                  <a16:creationId xmlns:a16="http://schemas.microsoft.com/office/drawing/2014/main" id="{88D9039E-A848-9179-086F-AE4E18C5527B}"/>
                </a:ext>
              </a:extLst>
            </p:cNvPr>
            <p:cNvSpPr txBox="1">
              <a:spLocks/>
            </p:cNvSpPr>
            <p:nvPr/>
          </p:nvSpPr>
          <p:spPr>
            <a:xfrm>
              <a:off x="3568022" y="196479"/>
              <a:ext cx="5103385" cy="522967"/>
            </a:xfrm>
            <a:prstGeom prst="rect">
              <a:avLst/>
            </a:prstGeom>
          </p:spPr>
          <p:txBody>
            <a:bodyPr vert="horz" lIns="91440" tIns="45720" rIns="91440" bIns="45720" rtlCol="0" anchor="ctr">
              <a:normAutofit fontScale="62500" lnSpcReduction="20000"/>
            </a:bodyPr>
            <a:lstStyle>
              <a:lvl1pPr algn="l" defTabSz="1219170" rtl="0" eaLnBrk="1" latinLnBrk="0" hangingPunct="1">
                <a:spcBef>
                  <a:spcPct val="0"/>
                </a:spcBef>
                <a:buNone/>
                <a:defRPr sz="4267" b="1" i="0" kern="120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stStyle>
            <a:p>
              <a:r>
                <a:rPr lang="en-US" sz="1800" dirty="0">
                  <a:solidFill>
                    <a:schemeClr val="accent1">
                      <a:lumMod val="50000"/>
                    </a:schemeClr>
                  </a:solidFill>
                </a:rPr>
                <a:t>Habitat potential map (long distance pollinators)</a:t>
              </a:r>
              <a:endParaRPr lang="en-US" dirty="0">
                <a:solidFill>
                  <a:schemeClr val="accent1">
                    <a:lumMod val="50000"/>
                  </a:schemeClr>
                </a:solidFill>
                <a:latin typeface="Roboto Black" panose="02000000000000000000" pitchFamily="2" charset="0"/>
                <a:ea typeface="Roboto Black" panose="02000000000000000000" pitchFamily="2" charset="0"/>
                <a:cs typeface="Roboto Black" panose="02000000000000000000" pitchFamily="2" charset="0"/>
              </a:endParaRPr>
            </a:p>
            <a:p>
              <a:pPr marL="742950" lvl="1" indent="-285750">
                <a:buFont typeface="Arial" panose="020B0604020202020204" pitchFamily="34" charset="0"/>
                <a:buChar char="•"/>
              </a:pPr>
              <a:endParaRPr lang="en-US" dirty="0">
                <a:solidFill>
                  <a:schemeClr val="accent1">
                    <a:lumMod val="50000"/>
                  </a:schemeClr>
                </a:solidFill>
                <a:latin typeface="Roboto Black" panose="02000000000000000000" pitchFamily="2" charset="0"/>
                <a:ea typeface="Roboto Black" panose="02000000000000000000" pitchFamily="2" charset="0"/>
                <a:cs typeface="Roboto Black" panose="02000000000000000000" pitchFamily="2" charset="0"/>
              </a:endParaRPr>
            </a:p>
          </p:txBody>
        </p:sp>
        <p:pic>
          <p:nvPicPr>
            <p:cNvPr id="7" name="Picture 6" descr="A map of blue circles&#10;&#10;Description automatically generated">
              <a:extLst>
                <a:ext uri="{FF2B5EF4-FFF2-40B4-BE49-F238E27FC236}">
                  <a16:creationId xmlns:a16="http://schemas.microsoft.com/office/drawing/2014/main" id="{C2ED1638-2B08-EFCB-DDC4-B0BE5479D8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7346" y="479485"/>
              <a:ext cx="6895321" cy="4876078"/>
            </a:xfrm>
            <a:prstGeom prst="rect">
              <a:avLst/>
            </a:prstGeom>
          </p:spPr>
        </p:pic>
      </p:grpSp>
    </p:spTree>
    <p:extLst>
      <p:ext uri="{BB962C8B-B14F-4D97-AF65-F5344CB8AC3E}">
        <p14:creationId xmlns:p14="http://schemas.microsoft.com/office/powerpoint/2010/main" val="1934103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1FC1D-A30C-1F5B-B918-91F63FD1F255}"/>
              </a:ext>
            </a:extLst>
          </p:cNvPr>
          <p:cNvSpPr>
            <a:spLocks noGrp="1"/>
          </p:cNvSpPr>
          <p:nvPr>
            <p:ph type="title"/>
          </p:nvPr>
        </p:nvSpPr>
        <p:spPr/>
        <p:txBody>
          <a:bodyPr/>
          <a:lstStyle/>
          <a:p>
            <a:r>
              <a:rPr lang="en-US">
                <a:latin typeface="Roboto" panose="02000000000000000000" pitchFamily="2" charset="0"/>
                <a:ea typeface="Roboto" panose="02000000000000000000" pitchFamily="2" charset="0"/>
                <a:cs typeface="Roboto" panose="02000000000000000000" pitchFamily="2" charset="0"/>
              </a:rPr>
              <a:t>Global Climate Regulation</a:t>
            </a:r>
            <a:endParaRPr lang="en-IE">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C2F4D364-03B5-36C9-3391-F58C99B28DA6}"/>
              </a:ext>
            </a:extLst>
          </p:cNvPr>
          <p:cNvSpPr>
            <a:spLocks noGrp="1"/>
          </p:cNvSpPr>
          <p:nvPr>
            <p:ph idx="1"/>
          </p:nvPr>
        </p:nvSpPr>
        <p:spPr>
          <a:xfrm>
            <a:off x="616496" y="1953281"/>
            <a:ext cx="10959008" cy="3539464"/>
          </a:xfrm>
        </p:spPr>
        <p:txBody>
          <a:bodyPr>
            <a:noAutofit/>
          </a:bodyPr>
          <a:lstStyle/>
          <a:p>
            <a:r>
              <a:rPr lang="en-US" sz="2400" dirty="0">
                <a:latin typeface="Roboto" panose="02000000000000000000" pitchFamily="2" charset="0"/>
                <a:ea typeface="Roboto" panose="02000000000000000000" pitchFamily="2" charset="0"/>
                <a:cs typeface="Roboto" panose="02000000000000000000" pitchFamily="2" charset="0"/>
              </a:rPr>
              <a:t>Contribution of ecosystems to the net sequestration and storage of carbon</a:t>
            </a:r>
          </a:p>
          <a:p>
            <a:r>
              <a:rPr lang="en-US" sz="2400" dirty="0">
                <a:latin typeface="Roboto" panose="02000000000000000000" pitchFamily="2" charset="0"/>
                <a:ea typeface="Roboto" panose="02000000000000000000" pitchFamily="2" charset="0"/>
                <a:cs typeface="Roboto" panose="02000000000000000000" pitchFamily="2" charset="0"/>
              </a:rPr>
              <a:t>Reporting unit: </a:t>
            </a:r>
            <a:r>
              <a:rPr lang="en-US" sz="2400" dirty="0" err="1">
                <a:latin typeface="Roboto" panose="02000000000000000000" pitchFamily="2" charset="0"/>
                <a:ea typeface="Roboto" panose="02000000000000000000" pitchFamily="2" charset="0"/>
                <a:cs typeface="Roboto" panose="02000000000000000000" pitchFamily="2" charset="0"/>
              </a:rPr>
              <a:t>Tonnes</a:t>
            </a:r>
            <a:r>
              <a:rPr lang="en-US" sz="2400" dirty="0">
                <a:latin typeface="Roboto" panose="02000000000000000000" pitchFamily="2" charset="0"/>
                <a:ea typeface="Roboto" panose="02000000000000000000" pitchFamily="2" charset="0"/>
                <a:cs typeface="Roboto" panose="02000000000000000000" pitchFamily="2" charset="0"/>
              </a:rPr>
              <a:t> of carbon</a:t>
            </a:r>
          </a:p>
          <a:p>
            <a:r>
              <a:rPr lang="en-US" sz="2400" dirty="0">
                <a:latin typeface="Roboto" panose="02000000000000000000" pitchFamily="2" charset="0"/>
                <a:ea typeface="Roboto" panose="02000000000000000000" pitchFamily="2" charset="0"/>
                <a:cs typeface="Roboto" panose="02000000000000000000" pitchFamily="2" charset="0"/>
              </a:rPr>
              <a:t>Net sequestration:</a:t>
            </a:r>
          </a:p>
          <a:p>
            <a:pPr lvl="1"/>
            <a:r>
              <a:rPr lang="en-US" sz="2400" dirty="0">
                <a:latin typeface="Roboto" panose="02000000000000000000" pitchFamily="2" charset="0"/>
                <a:ea typeface="Roboto" panose="02000000000000000000" pitchFamily="2" charset="0"/>
                <a:cs typeface="Roboto" panose="02000000000000000000" pitchFamily="2" charset="0"/>
              </a:rPr>
              <a:t>Emissions and removals from EPA National Inventory Report</a:t>
            </a:r>
          </a:p>
          <a:p>
            <a:r>
              <a:rPr lang="en-IE" sz="2400" dirty="0">
                <a:latin typeface="Roboto" panose="02000000000000000000" pitchFamily="2" charset="0"/>
                <a:ea typeface="Roboto" panose="02000000000000000000" pitchFamily="2" charset="0"/>
                <a:cs typeface="Roboto" panose="02000000000000000000" pitchFamily="2" charset="0"/>
              </a:rPr>
              <a:t>Storage:</a:t>
            </a:r>
          </a:p>
          <a:p>
            <a:pPr lvl="1"/>
            <a:r>
              <a:rPr lang="en-US" sz="2400" dirty="0">
                <a:latin typeface="Roboto" panose="02000000000000000000" pitchFamily="2" charset="0"/>
                <a:ea typeface="Roboto" panose="02000000000000000000" pitchFamily="2" charset="0"/>
                <a:cs typeface="Roboto" panose="02000000000000000000" pitchFamily="2" charset="0"/>
              </a:rPr>
              <a:t>Calculation of baseline stock per ecosystem type</a:t>
            </a:r>
          </a:p>
          <a:p>
            <a:pPr lvl="1"/>
            <a:r>
              <a:rPr lang="en-US" sz="2400" dirty="0">
                <a:latin typeface="Roboto" panose="02000000000000000000" pitchFamily="2" charset="0"/>
                <a:ea typeface="Roboto" panose="02000000000000000000" pitchFamily="2" charset="0"/>
                <a:cs typeface="Roboto" panose="02000000000000000000" pitchFamily="2" charset="0"/>
              </a:rPr>
              <a:t>Baseline stock is the focus of ongoing work</a:t>
            </a:r>
          </a:p>
        </p:txBody>
      </p:sp>
      <p:sp>
        <p:nvSpPr>
          <p:cNvPr id="4" name="Slide Number Placeholder 3">
            <a:extLst>
              <a:ext uri="{FF2B5EF4-FFF2-40B4-BE49-F238E27FC236}">
                <a16:creationId xmlns:a16="http://schemas.microsoft.com/office/drawing/2014/main" id="{749D8566-3B53-E9B8-199A-19339C529BCC}"/>
              </a:ext>
            </a:extLst>
          </p:cNvPr>
          <p:cNvSpPr>
            <a:spLocks noGrp="1"/>
          </p:cNvSpPr>
          <p:nvPr>
            <p:ph type="sldNum" sz="quarter" idx="4"/>
          </p:nvPr>
        </p:nvSpPr>
        <p:spPr/>
        <p:txBody>
          <a:bodyPr/>
          <a:lstStyle/>
          <a:p>
            <a:fld id="{F074DFA7-C613-284F-BE8A-46920CEE1047}" type="slidenum">
              <a:rPr lang="en-US" smtClean="0"/>
              <a:pPr/>
              <a:t>16</a:t>
            </a:fld>
            <a:endParaRPr lang="en-US"/>
          </a:p>
        </p:txBody>
      </p:sp>
      <p:pic>
        <p:nvPicPr>
          <p:cNvPr id="5" name="Picture 4" descr="Icon&#10;&#10;Description automatically generated">
            <a:extLst>
              <a:ext uri="{FF2B5EF4-FFF2-40B4-BE49-F238E27FC236}">
                <a16:creationId xmlns:a16="http://schemas.microsoft.com/office/drawing/2014/main" id="{27E30B41-A09C-A775-FC32-C0B084496E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8447" y="135466"/>
            <a:ext cx="1817817" cy="1817815"/>
          </a:xfrm>
          <a:prstGeom prst="rect">
            <a:avLst/>
          </a:prstGeom>
        </p:spPr>
      </p:pic>
    </p:spTree>
    <p:extLst>
      <p:ext uri="{BB962C8B-B14F-4D97-AF65-F5344CB8AC3E}">
        <p14:creationId xmlns:p14="http://schemas.microsoft.com/office/powerpoint/2010/main" val="390526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6F1C-3257-E13F-A1FE-8EEA5D63ECB0}"/>
              </a:ext>
            </a:extLst>
          </p:cNvPr>
          <p:cNvSpPr>
            <a:spLocks noGrp="1"/>
          </p:cNvSpPr>
          <p:nvPr>
            <p:ph type="title"/>
          </p:nvPr>
        </p:nvSpPr>
        <p:spPr/>
        <p:txBody>
          <a:bodyPr/>
          <a:lstStyle/>
          <a:p>
            <a:r>
              <a:rPr lang="en-US">
                <a:latin typeface="Roboto" panose="02000000000000000000" pitchFamily="2" charset="0"/>
                <a:ea typeface="Roboto" panose="02000000000000000000" pitchFamily="2" charset="0"/>
                <a:cs typeface="Roboto" panose="02000000000000000000" pitchFamily="2" charset="0"/>
              </a:rPr>
              <a:t>Local Climate Regulation</a:t>
            </a:r>
            <a:endParaRPr lang="en-IE">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DC28A317-06EF-D6B3-664F-53F2E33DC1DC}"/>
              </a:ext>
            </a:extLst>
          </p:cNvPr>
          <p:cNvSpPr>
            <a:spLocks noGrp="1"/>
          </p:cNvSpPr>
          <p:nvPr>
            <p:ph idx="1"/>
          </p:nvPr>
        </p:nvSpPr>
        <p:spPr/>
        <p:txBody>
          <a:bodyPr>
            <a:normAutofit/>
          </a:bodyPr>
          <a:lstStyle/>
          <a:p>
            <a:r>
              <a:rPr lang="en-US" sz="2400" dirty="0">
                <a:latin typeface="Roboto" panose="02000000000000000000" pitchFamily="2" charset="0"/>
                <a:ea typeface="Roboto" panose="02000000000000000000" pitchFamily="2" charset="0"/>
                <a:cs typeface="Roboto" panose="02000000000000000000" pitchFamily="2" charset="0"/>
              </a:rPr>
              <a:t>Contribution of ecosystems to regulating ambient atmospheric conditions in urban areas</a:t>
            </a:r>
          </a:p>
          <a:p>
            <a:r>
              <a:rPr lang="en-US" sz="2400" dirty="0">
                <a:latin typeface="Roboto" panose="02000000000000000000" pitchFamily="2" charset="0"/>
                <a:ea typeface="Roboto" panose="02000000000000000000" pitchFamily="2" charset="0"/>
                <a:cs typeface="Roboto" panose="02000000000000000000" pitchFamily="2" charset="0"/>
              </a:rPr>
              <a:t>Reporting unit: The reduction of temperature in cities in degrees Celsius on days exceeding 25°C</a:t>
            </a:r>
          </a:p>
          <a:p>
            <a:r>
              <a:rPr lang="en-US" sz="2400" dirty="0">
                <a:latin typeface="Roboto" panose="02000000000000000000" pitchFamily="2" charset="0"/>
                <a:ea typeface="Roboto" panose="02000000000000000000" pitchFamily="2" charset="0"/>
                <a:cs typeface="Roboto" panose="02000000000000000000" pitchFamily="2" charset="0"/>
              </a:rPr>
              <a:t>Ongoing work to develop a spatial model including data on tree cover density and temperature data</a:t>
            </a:r>
            <a:endParaRPr lang="en-IE" sz="240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3850F565-EC75-405D-FD73-BB4023163243}"/>
              </a:ext>
            </a:extLst>
          </p:cNvPr>
          <p:cNvSpPr>
            <a:spLocks noGrp="1"/>
          </p:cNvSpPr>
          <p:nvPr>
            <p:ph type="sldNum" sz="quarter" idx="4"/>
          </p:nvPr>
        </p:nvSpPr>
        <p:spPr/>
        <p:txBody>
          <a:bodyPr/>
          <a:lstStyle/>
          <a:p>
            <a:fld id="{F074DFA7-C613-284F-BE8A-46920CEE1047}" type="slidenum">
              <a:rPr lang="en-US" smtClean="0"/>
              <a:pPr/>
              <a:t>17</a:t>
            </a:fld>
            <a:endParaRPr lang="en-US"/>
          </a:p>
        </p:txBody>
      </p:sp>
      <p:pic>
        <p:nvPicPr>
          <p:cNvPr id="6" name="Picture 5" descr="Icon&#10;&#10;Description automatically generated">
            <a:extLst>
              <a:ext uri="{FF2B5EF4-FFF2-40B4-BE49-F238E27FC236}">
                <a16:creationId xmlns:a16="http://schemas.microsoft.com/office/drawing/2014/main" id="{DBCA255F-F53D-10E8-093D-16F5DAFCB2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7896" y="135466"/>
            <a:ext cx="1331492" cy="1331492"/>
          </a:xfrm>
          <a:prstGeom prst="rect">
            <a:avLst/>
          </a:prstGeom>
        </p:spPr>
      </p:pic>
    </p:spTree>
    <p:extLst>
      <p:ext uri="{BB962C8B-B14F-4D97-AF65-F5344CB8AC3E}">
        <p14:creationId xmlns:p14="http://schemas.microsoft.com/office/powerpoint/2010/main" val="793719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9FBB8C4-73E7-3410-ECC0-13A35DCC8BE0}"/>
              </a:ext>
            </a:extLst>
          </p:cNvPr>
          <p:cNvPicPr>
            <a:picLocks noChangeAspect="1"/>
          </p:cNvPicPr>
          <p:nvPr/>
        </p:nvPicPr>
        <p:blipFill>
          <a:blip r:embed="rId2"/>
          <a:stretch>
            <a:fillRect/>
          </a:stretch>
        </p:blipFill>
        <p:spPr>
          <a:xfrm>
            <a:off x="7398220" y="2230088"/>
            <a:ext cx="4724327" cy="4627912"/>
          </a:xfrm>
          <a:prstGeom prst="rect">
            <a:avLst/>
          </a:prstGeom>
        </p:spPr>
      </p:pic>
      <p:sp>
        <p:nvSpPr>
          <p:cNvPr id="2" name="Title 1">
            <a:extLst>
              <a:ext uri="{FF2B5EF4-FFF2-40B4-BE49-F238E27FC236}">
                <a16:creationId xmlns:a16="http://schemas.microsoft.com/office/drawing/2014/main" id="{94E41331-FFCC-C55A-9218-406C2324D078}"/>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Air Filtration</a:t>
            </a:r>
            <a:endParaRPr lang="en-IE" dirty="0">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7DCEF859-1326-1C6F-3630-7A6C59B06FBF}"/>
              </a:ext>
            </a:extLst>
          </p:cNvPr>
          <p:cNvSpPr>
            <a:spLocks noGrp="1"/>
          </p:cNvSpPr>
          <p:nvPr>
            <p:ph idx="1"/>
          </p:nvPr>
        </p:nvSpPr>
        <p:spPr>
          <a:xfrm>
            <a:off x="609598" y="1600202"/>
            <a:ext cx="7642303" cy="4198432"/>
          </a:xfrm>
        </p:spPr>
        <p:txBody>
          <a:bodyPr>
            <a:normAutofit fontScale="77500" lnSpcReduction="20000"/>
          </a:bodyPr>
          <a:lstStyle/>
          <a:p>
            <a:r>
              <a:rPr lang="en-IE" dirty="0">
                <a:latin typeface="Roboto" panose="02000000000000000000" pitchFamily="2" charset="0"/>
                <a:ea typeface="Roboto" panose="02000000000000000000" pitchFamily="2" charset="0"/>
                <a:cs typeface="Roboto" panose="02000000000000000000" pitchFamily="2" charset="0"/>
              </a:rPr>
              <a:t>Contribution of ecosystems to filtering air-borne pollutants</a:t>
            </a:r>
          </a:p>
          <a:p>
            <a:r>
              <a:rPr lang="en-IE" dirty="0">
                <a:latin typeface="Roboto" panose="02000000000000000000" pitchFamily="2" charset="0"/>
                <a:ea typeface="Roboto" panose="02000000000000000000" pitchFamily="2" charset="0"/>
                <a:cs typeface="Roboto" panose="02000000000000000000" pitchFamily="2" charset="0"/>
              </a:rPr>
              <a:t>Reporting unit: </a:t>
            </a:r>
            <a:r>
              <a:rPr lang="en-US" dirty="0" err="1">
                <a:latin typeface="Roboto" panose="02000000000000000000" pitchFamily="2" charset="0"/>
                <a:ea typeface="Roboto" panose="02000000000000000000" pitchFamily="2" charset="0"/>
                <a:cs typeface="Roboto" panose="02000000000000000000" pitchFamily="2" charset="0"/>
              </a:rPr>
              <a:t>Tonnes</a:t>
            </a:r>
            <a:r>
              <a:rPr lang="en-US" dirty="0">
                <a:latin typeface="Roboto" panose="02000000000000000000" pitchFamily="2" charset="0"/>
                <a:ea typeface="Roboto" panose="02000000000000000000" pitchFamily="2" charset="0"/>
                <a:cs typeface="Roboto" panose="02000000000000000000" pitchFamily="2" charset="0"/>
              </a:rPr>
              <a:t> of particulate matter adsorbed</a:t>
            </a:r>
          </a:p>
          <a:p>
            <a:pPr>
              <a:lnSpc>
                <a:spcPct val="90000"/>
              </a:lnSpc>
            </a:pPr>
            <a:r>
              <a:rPr lang="en-US" dirty="0">
                <a:latin typeface="Roboto" panose="02000000000000000000" pitchFamily="2" charset="0"/>
                <a:ea typeface="Roboto" panose="02000000000000000000" pitchFamily="2" charset="0"/>
                <a:cs typeface="Roboto" panose="02000000000000000000" pitchFamily="2" charset="0"/>
              </a:rPr>
              <a:t>Spatial data on PM concentrations is combined with extent map and deposition velocity factors</a:t>
            </a:r>
          </a:p>
          <a:p>
            <a:pPr>
              <a:lnSpc>
                <a:spcPct val="90000"/>
              </a:lnSpc>
            </a:pPr>
            <a:r>
              <a:rPr lang="en-US" dirty="0">
                <a:latin typeface="Roboto" panose="02000000000000000000" pitchFamily="2" charset="0"/>
                <a:ea typeface="Roboto" panose="02000000000000000000" pitchFamily="2" charset="0"/>
                <a:cs typeface="Roboto" panose="02000000000000000000" pitchFamily="2" charset="0"/>
              </a:rPr>
              <a:t>Ongoing work focused on:</a:t>
            </a:r>
          </a:p>
          <a:p>
            <a:pPr lvl="1">
              <a:lnSpc>
                <a:spcPct val="90000"/>
              </a:lnSpc>
              <a:buFont typeface="Courier New" panose="02070309020205020404" pitchFamily="49" charset="0"/>
              <a:buChar char="o"/>
            </a:pPr>
            <a:r>
              <a:rPr lang="en-US" sz="2800" dirty="0">
                <a:latin typeface="Roboto" panose="02000000000000000000" pitchFamily="2" charset="0"/>
                <a:ea typeface="Roboto" panose="02000000000000000000" pitchFamily="2" charset="0"/>
                <a:cs typeface="Roboto" panose="02000000000000000000" pitchFamily="2" charset="0"/>
              </a:rPr>
              <a:t>Spatial modelling with a higher temporal resolution</a:t>
            </a:r>
          </a:p>
          <a:p>
            <a:pPr lvl="1">
              <a:lnSpc>
                <a:spcPct val="90000"/>
              </a:lnSpc>
              <a:buFont typeface="Courier New" panose="02070309020205020404" pitchFamily="49" charset="0"/>
              <a:buChar char="o"/>
            </a:pPr>
            <a:r>
              <a:rPr lang="en-US" sz="2800" dirty="0">
                <a:latin typeface="Roboto" panose="02000000000000000000" pitchFamily="2" charset="0"/>
                <a:ea typeface="Roboto" panose="02000000000000000000" pitchFamily="2" charset="0"/>
                <a:cs typeface="Roboto" panose="02000000000000000000" pitchFamily="2" charset="0"/>
              </a:rPr>
              <a:t>Use of national data</a:t>
            </a:r>
          </a:p>
          <a:p>
            <a:pPr lvl="1">
              <a:lnSpc>
                <a:spcPct val="90000"/>
              </a:lnSpc>
              <a:buFont typeface="Courier New" panose="02070309020205020404" pitchFamily="49" charset="0"/>
              <a:buChar char="o"/>
            </a:pPr>
            <a:r>
              <a:rPr lang="en-US" sz="2800" dirty="0">
                <a:latin typeface="Roboto" panose="02000000000000000000" pitchFamily="2" charset="0"/>
                <a:ea typeface="Roboto" panose="02000000000000000000" pitchFamily="2" charset="0"/>
                <a:cs typeface="Roboto" panose="02000000000000000000" pitchFamily="2" charset="0"/>
              </a:rPr>
              <a:t>Modelling approach incorporating Leaf Area Index</a:t>
            </a:r>
            <a:endParaRPr lang="en-IE" sz="2800" dirty="0">
              <a:latin typeface="Roboto" panose="02000000000000000000" pitchFamily="2" charset="0"/>
              <a:ea typeface="Roboto" panose="02000000000000000000" pitchFamily="2" charset="0"/>
              <a:cs typeface="Roboto" panose="02000000000000000000" pitchFamily="2" charset="0"/>
            </a:endParaRPr>
          </a:p>
          <a:p>
            <a:pPr>
              <a:lnSpc>
                <a:spcPct val="90000"/>
              </a:lnSpc>
            </a:pP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339CB013-686A-DAE1-138C-CBE5E0FE2059}"/>
              </a:ext>
            </a:extLst>
          </p:cNvPr>
          <p:cNvSpPr>
            <a:spLocks noGrp="1"/>
          </p:cNvSpPr>
          <p:nvPr>
            <p:ph type="sldNum" sz="quarter" idx="4"/>
          </p:nvPr>
        </p:nvSpPr>
        <p:spPr/>
        <p:txBody>
          <a:bodyPr/>
          <a:lstStyle/>
          <a:p>
            <a:fld id="{F074DFA7-C613-284F-BE8A-46920CEE1047}" type="slidenum">
              <a:rPr lang="en-US" smtClean="0"/>
              <a:pPr/>
              <a:t>18</a:t>
            </a:fld>
            <a:endParaRPr lang="en-US"/>
          </a:p>
        </p:txBody>
      </p:sp>
      <p:pic>
        <p:nvPicPr>
          <p:cNvPr id="5" name="Picture 4" descr="Icon&#10;&#10;Description automatically generated">
            <a:extLst>
              <a:ext uri="{FF2B5EF4-FFF2-40B4-BE49-F238E27FC236}">
                <a16:creationId xmlns:a16="http://schemas.microsoft.com/office/drawing/2014/main" id="{836F6941-C630-5B5A-CBC0-1FF91D819B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438" y="135466"/>
            <a:ext cx="1798109" cy="1798109"/>
          </a:xfrm>
          <a:prstGeom prst="rect">
            <a:avLst/>
          </a:prstGeom>
        </p:spPr>
      </p:pic>
      <p:sp>
        <p:nvSpPr>
          <p:cNvPr id="6" name="Cloud 5">
            <a:extLst>
              <a:ext uri="{FF2B5EF4-FFF2-40B4-BE49-F238E27FC236}">
                <a16:creationId xmlns:a16="http://schemas.microsoft.com/office/drawing/2014/main" id="{5781913B-1034-73CC-AD6F-5B47E5CCD0B1}"/>
              </a:ext>
            </a:extLst>
          </p:cNvPr>
          <p:cNvSpPr/>
          <p:nvPr/>
        </p:nvSpPr>
        <p:spPr>
          <a:xfrm>
            <a:off x="11208165" y="186395"/>
            <a:ext cx="983835" cy="577062"/>
          </a:xfrm>
          <a:prstGeom prst="cloud">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IE" sz="2400">
              <a:solidFill>
                <a:prstClr val="white"/>
              </a:solidFill>
              <a:latin typeface="Calibri"/>
            </a:endParaRPr>
          </a:p>
        </p:txBody>
      </p:sp>
      <p:sp>
        <p:nvSpPr>
          <p:cNvPr id="7" name="TextBox 6">
            <a:extLst>
              <a:ext uri="{FF2B5EF4-FFF2-40B4-BE49-F238E27FC236}">
                <a16:creationId xmlns:a16="http://schemas.microsoft.com/office/drawing/2014/main" id="{FB36ED62-FD43-C0B9-1E85-737AEFE068E8}"/>
              </a:ext>
            </a:extLst>
          </p:cNvPr>
          <p:cNvSpPr txBox="1"/>
          <p:nvPr/>
        </p:nvSpPr>
        <p:spPr>
          <a:xfrm>
            <a:off x="11260787" y="125936"/>
            <a:ext cx="983835" cy="523220"/>
          </a:xfrm>
          <a:prstGeom prst="rect">
            <a:avLst/>
          </a:prstGeom>
          <a:noFill/>
        </p:spPr>
        <p:txBody>
          <a:bodyPr wrap="square" rtlCol="0">
            <a:spAutoFit/>
          </a:bodyPr>
          <a:lstStyle/>
          <a:p>
            <a:pPr algn="ctr" defTabSz="1219170"/>
            <a:r>
              <a:rPr lang="en-IE" sz="2800" b="1">
                <a:solidFill>
                  <a:srgbClr val="F8F8F8">
                    <a:lumMod val="10000"/>
                  </a:srgbClr>
                </a:solidFill>
                <a:latin typeface="Calibri"/>
              </a:rPr>
              <a:t>PM</a:t>
            </a:r>
            <a:endParaRPr lang="en-IE" sz="2800" b="1" baseline="-25000">
              <a:solidFill>
                <a:srgbClr val="F8F8F8">
                  <a:lumMod val="10000"/>
                </a:srgbClr>
              </a:solidFill>
              <a:latin typeface="Calibri"/>
            </a:endParaRPr>
          </a:p>
        </p:txBody>
      </p:sp>
    </p:spTree>
    <p:extLst>
      <p:ext uri="{BB962C8B-B14F-4D97-AF65-F5344CB8AC3E}">
        <p14:creationId xmlns:p14="http://schemas.microsoft.com/office/powerpoint/2010/main" val="277903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map of ireland with different colored squares&#10;&#10;Description automatically generated">
            <a:extLst>
              <a:ext uri="{FF2B5EF4-FFF2-40B4-BE49-F238E27FC236}">
                <a16:creationId xmlns:a16="http://schemas.microsoft.com/office/drawing/2014/main" id="{65F4FB8F-D7E9-4AF9-5E9E-A5F7D9A237A4}"/>
              </a:ext>
            </a:extLst>
          </p:cNvPr>
          <p:cNvPicPr>
            <a:picLocks noChangeAspect="1"/>
          </p:cNvPicPr>
          <p:nvPr/>
        </p:nvPicPr>
        <p:blipFill rotWithShape="1">
          <a:blip r:embed="rId2">
            <a:extLst>
              <a:ext uri="{28A0092B-C50C-407E-A947-70E740481C1C}">
                <a14:useLocalDpi xmlns:a14="http://schemas.microsoft.com/office/drawing/2010/main" val="0"/>
              </a:ext>
            </a:extLst>
          </a:blip>
          <a:srcRect l="13637" t="4652" r="23653" b="4071"/>
          <a:stretch/>
        </p:blipFill>
        <p:spPr>
          <a:xfrm>
            <a:off x="8004194" y="2279244"/>
            <a:ext cx="4187806" cy="4578756"/>
          </a:xfrm>
          <a:prstGeom prst="rect">
            <a:avLst/>
          </a:prstGeom>
        </p:spPr>
      </p:pic>
      <p:sp>
        <p:nvSpPr>
          <p:cNvPr id="2" name="Title 1">
            <a:extLst>
              <a:ext uri="{FF2B5EF4-FFF2-40B4-BE49-F238E27FC236}">
                <a16:creationId xmlns:a16="http://schemas.microsoft.com/office/drawing/2014/main" id="{00111F83-28FB-B56A-2F49-09DA0AF9D282}"/>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Nature-Based Tourism</a:t>
            </a:r>
            <a:endParaRPr lang="en-IE" dirty="0">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24C916EE-9E45-D971-F37C-47C50E287944}"/>
              </a:ext>
            </a:extLst>
          </p:cNvPr>
          <p:cNvSpPr>
            <a:spLocks noGrp="1"/>
          </p:cNvSpPr>
          <p:nvPr>
            <p:ph idx="1"/>
          </p:nvPr>
        </p:nvSpPr>
        <p:spPr>
          <a:xfrm>
            <a:off x="609600" y="1600202"/>
            <a:ext cx="8322527" cy="3749012"/>
          </a:xfrm>
        </p:spPr>
        <p:txBody>
          <a:bodyPr>
            <a:normAutofit/>
          </a:bodyPr>
          <a:lstStyle/>
          <a:p>
            <a:r>
              <a:rPr lang="en-US" sz="2500" dirty="0">
                <a:latin typeface="Roboto" panose="02000000000000000000" pitchFamily="2" charset="0"/>
                <a:ea typeface="Roboto" panose="02000000000000000000" pitchFamily="2" charset="0"/>
                <a:cs typeface="Roboto" panose="02000000000000000000" pitchFamily="2" charset="0"/>
              </a:rPr>
              <a:t>Use and enjoy the environment through direct, in-situ, physical and experiential interactions.</a:t>
            </a:r>
          </a:p>
          <a:p>
            <a:r>
              <a:rPr lang="en-US" sz="2500" dirty="0">
                <a:latin typeface="Roboto" panose="02000000000000000000" pitchFamily="2" charset="0"/>
                <a:ea typeface="Roboto" panose="02000000000000000000" pitchFamily="2" charset="0"/>
                <a:cs typeface="Roboto" panose="02000000000000000000" pitchFamily="2" charset="0"/>
              </a:rPr>
              <a:t>Reporting unit: Overnight stays.</a:t>
            </a:r>
          </a:p>
          <a:p>
            <a:r>
              <a:rPr lang="en-US" sz="2500" dirty="0">
                <a:latin typeface="Roboto" panose="02000000000000000000" pitchFamily="2" charset="0"/>
                <a:ea typeface="Roboto" panose="02000000000000000000" pitchFamily="2" charset="0"/>
                <a:cs typeface="Roboto" panose="02000000000000000000" pitchFamily="2" charset="0"/>
              </a:rPr>
              <a:t>Total overnight stays reported by CSO Tourism.</a:t>
            </a:r>
          </a:p>
          <a:p>
            <a:r>
              <a:rPr lang="en-US" sz="2500" dirty="0">
                <a:latin typeface="Roboto" panose="02000000000000000000" pitchFamily="2" charset="0"/>
                <a:ea typeface="Roboto" panose="02000000000000000000" pitchFamily="2" charset="0"/>
                <a:cs typeface="Roboto" panose="02000000000000000000" pitchFamily="2" charset="0"/>
              </a:rPr>
              <a:t>Scaled down and attributed to ecosystem types using the recreation potential map.</a:t>
            </a:r>
            <a:endParaRPr lang="en-IE" sz="250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15787117-4B52-5898-8671-5AE1B5EAB05C}"/>
              </a:ext>
            </a:extLst>
          </p:cNvPr>
          <p:cNvSpPr>
            <a:spLocks noGrp="1"/>
          </p:cNvSpPr>
          <p:nvPr>
            <p:ph type="sldNum" sz="quarter" idx="4"/>
          </p:nvPr>
        </p:nvSpPr>
        <p:spPr/>
        <p:txBody>
          <a:bodyPr/>
          <a:lstStyle/>
          <a:p>
            <a:fld id="{F074DFA7-C613-284F-BE8A-46920CEE1047}" type="slidenum">
              <a:rPr lang="en-US" smtClean="0"/>
              <a:pPr/>
              <a:t>19</a:t>
            </a:fld>
            <a:endParaRPr lang="en-US"/>
          </a:p>
        </p:txBody>
      </p:sp>
      <p:pic>
        <p:nvPicPr>
          <p:cNvPr id="5" name="Picture 4" descr="Icon&#10;&#10;Description automatically generated">
            <a:extLst>
              <a:ext uri="{FF2B5EF4-FFF2-40B4-BE49-F238E27FC236}">
                <a16:creationId xmlns:a16="http://schemas.microsoft.com/office/drawing/2014/main" id="{F53B5077-F1C8-BB9E-CB8C-B722FF65B3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5223" y="135467"/>
            <a:ext cx="1464736" cy="1464736"/>
          </a:xfrm>
          <a:prstGeom prst="rect">
            <a:avLst/>
          </a:prstGeom>
        </p:spPr>
      </p:pic>
    </p:spTree>
    <p:extLst>
      <p:ext uri="{BB962C8B-B14F-4D97-AF65-F5344CB8AC3E}">
        <p14:creationId xmlns:p14="http://schemas.microsoft.com/office/powerpoint/2010/main" val="3753718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A0996-5251-387A-FF50-856DE252BA7E}"/>
              </a:ext>
            </a:extLst>
          </p:cNvPr>
          <p:cNvSpPr>
            <a:spLocks noGrp="1"/>
          </p:cNvSpPr>
          <p:nvPr>
            <p:ph type="title"/>
          </p:nvPr>
        </p:nvSpPr>
        <p:spPr/>
        <p:txBody>
          <a:bodyPr>
            <a:normAutofit/>
          </a:bodyPr>
          <a:lstStyle/>
          <a:p>
            <a:r>
              <a:rPr lang="en-US" dirty="0">
                <a:latin typeface="Roboto" panose="02000000000000000000" pitchFamily="2" charset="0"/>
                <a:ea typeface="Roboto" panose="02000000000000000000" pitchFamily="2" charset="0"/>
                <a:cs typeface="Roboto" panose="02000000000000000000" pitchFamily="2" charset="0"/>
              </a:rPr>
              <a:t>Why Ecosystem Accounting?</a:t>
            </a:r>
            <a:endParaRPr lang="en-IE" dirty="0">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C2FDC4EA-1D7E-8429-BF30-9377822D3FC1}"/>
              </a:ext>
            </a:extLst>
          </p:cNvPr>
          <p:cNvSpPr>
            <a:spLocks noGrp="1"/>
          </p:cNvSpPr>
          <p:nvPr>
            <p:ph idx="1"/>
          </p:nvPr>
        </p:nvSpPr>
        <p:spPr>
          <a:xfrm>
            <a:off x="609600" y="1550020"/>
            <a:ext cx="7285463" cy="3799194"/>
          </a:xfrm>
        </p:spPr>
        <p:txBody>
          <a:bodyPr>
            <a:normAutofit fontScale="70000" lnSpcReduction="20000"/>
          </a:bodyPr>
          <a:lstStyle/>
          <a:p>
            <a:r>
              <a:rPr lang="en-US" dirty="0">
                <a:latin typeface="Roboto" panose="02000000000000000000" pitchFamily="2" charset="0"/>
                <a:ea typeface="Roboto" panose="02000000000000000000" pitchFamily="2" charset="0"/>
                <a:cs typeface="Roboto" panose="02000000000000000000" pitchFamily="2" charset="0"/>
              </a:rPr>
              <a:t>Tracks changes in ecosystem extent and condition</a:t>
            </a:r>
          </a:p>
          <a:p>
            <a:r>
              <a:rPr lang="en-US" dirty="0">
                <a:latin typeface="Roboto" panose="02000000000000000000" pitchFamily="2" charset="0"/>
                <a:ea typeface="Roboto" panose="02000000000000000000" pitchFamily="2" charset="0"/>
                <a:cs typeface="Roboto" panose="02000000000000000000" pitchFamily="2" charset="0"/>
              </a:rPr>
              <a:t>Way to quantify ecosystem services, and value ecosystem services and assets</a:t>
            </a:r>
          </a:p>
          <a:p>
            <a:r>
              <a:rPr lang="en-US" dirty="0">
                <a:latin typeface="Roboto" panose="02000000000000000000" pitchFamily="2" charset="0"/>
                <a:ea typeface="Roboto" panose="02000000000000000000" pitchFamily="2" charset="0"/>
                <a:cs typeface="Roboto" panose="02000000000000000000" pitchFamily="2" charset="0"/>
              </a:rPr>
              <a:t>Provides a structured approach to assessing the dependence and impacts of economic and human activity on the environment</a:t>
            </a:r>
          </a:p>
          <a:p>
            <a:r>
              <a:rPr lang="en-US" dirty="0">
                <a:latin typeface="Roboto" panose="02000000000000000000" pitchFamily="2" charset="0"/>
                <a:ea typeface="Roboto" panose="02000000000000000000" pitchFamily="2" charset="0"/>
                <a:cs typeface="Roboto" panose="02000000000000000000" pitchFamily="2" charset="0"/>
              </a:rPr>
              <a:t>Statistical standard aligned with System of National Accounts allows for integration of environmental and economic data to support decision-making</a:t>
            </a:r>
          </a:p>
        </p:txBody>
      </p:sp>
      <p:sp>
        <p:nvSpPr>
          <p:cNvPr id="4" name="Slide Number Placeholder 3">
            <a:extLst>
              <a:ext uri="{FF2B5EF4-FFF2-40B4-BE49-F238E27FC236}">
                <a16:creationId xmlns:a16="http://schemas.microsoft.com/office/drawing/2014/main" id="{0D31E376-F41F-E4B8-779B-EEFFF963F7A2}"/>
              </a:ext>
            </a:extLst>
          </p:cNvPr>
          <p:cNvSpPr>
            <a:spLocks noGrp="1"/>
          </p:cNvSpPr>
          <p:nvPr>
            <p:ph type="sldNum" sz="quarter" idx="4"/>
          </p:nvPr>
        </p:nvSpPr>
        <p:spPr/>
        <p:txBody>
          <a:bodyPr/>
          <a:lstStyle/>
          <a:p>
            <a:fld id="{F074DFA7-C613-284F-BE8A-46920CEE1047}" type="slidenum">
              <a:rPr lang="en-US" smtClean="0"/>
              <a:pPr/>
              <a:t>2</a:t>
            </a:fld>
            <a:endParaRPr lang="en-US"/>
          </a:p>
        </p:txBody>
      </p:sp>
      <p:pic>
        <p:nvPicPr>
          <p:cNvPr id="6" name="Picture 5">
            <a:extLst>
              <a:ext uri="{FF2B5EF4-FFF2-40B4-BE49-F238E27FC236}">
                <a16:creationId xmlns:a16="http://schemas.microsoft.com/office/drawing/2014/main" id="{75FD165F-CFD9-7766-2DFB-4A3A99318BB8}"/>
              </a:ext>
            </a:extLst>
          </p:cNvPr>
          <p:cNvPicPr>
            <a:picLocks noChangeAspect="1"/>
          </p:cNvPicPr>
          <p:nvPr/>
        </p:nvPicPr>
        <p:blipFill>
          <a:blip r:embed="rId2"/>
          <a:stretch>
            <a:fillRect/>
          </a:stretch>
        </p:blipFill>
        <p:spPr>
          <a:xfrm>
            <a:off x="8106183" y="634090"/>
            <a:ext cx="4044530" cy="5722261"/>
          </a:xfrm>
          <a:prstGeom prst="rect">
            <a:avLst/>
          </a:prstGeom>
        </p:spPr>
      </p:pic>
    </p:spTree>
    <p:extLst>
      <p:ext uri="{BB962C8B-B14F-4D97-AF65-F5344CB8AC3E}">
        <p14:creationId xmlns:p14="http://schemas.microsoft.com/office/powerpoint/2010/main" val="3709749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5DE20-472F-B5F7-1A85-6400AF32C075}"/>
              </a:ext>
            </a:extLst>
          </p:cNvPr>
          <p:cNvSpPr>
            <a:spLocks noGrp="1"/>
          </p:cNvSpPr>
          <p:nvPr>
            <p:ph type="ctrTitle"/>
          </p:nvPr>
        </p:nvSpPr>
        <p:spPr/>
        <p:txBody>
          <a:bodyPr>
            <a:normAutofit/>
          </a:bodyPr>
          <a:lstStyle/>
          <a:p>
            <a:r>
              <a:rPr lang="en-US" sz="4800">
                <a:latin typeface="Roboto" panose="02000000000000000000" pitchFamily="2" charset="0"/>
                <a:ea typeface="Roboto" panose="02000000000000000000" pitchFamily="2" charset="0"/>
                <a:cs typeface="Roboto" panose="02000000000000000000" pitchFamily="2" charset="0"/>
              </a:rPr>
              <a:t>Future Plans</a:t>
            </a:r>
            <a:endParaRPr lang="en-IE" sz="480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535518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5B866-1CAC-96EF-1F02-623BDA384B2B}"/>
              </a:ext>
            </a:extLst>
          </p:cNvPr>
          <p:cNvSpPr>
            <a:spLocks noGrp="1"/>
          </p:cNvSpPr>
          <p:nvPr>
            <p:ph type="title"/>
          </p:nvPr>
        </p:nvSpPr>
        <p:spPr/>
        <p:txBody>
          <a:bodyPr/>
          <a:lstStyle/>
          <a:p>
            <a:r>
              <a:rPr lang="en-US">
                <a:latin typeface="Roboto" panose="02000000000000000000" pitchFamily="2" charset="0"/>
                <a:ea typeface="Roboto" panose="02000000000000000000" pitchFamily="2" charset="0"/>
                <a:cs typeface="Roboto" panose="02000000000000000000" pitchFamily="2" charset="0"/>
              </a:rPr>
              <a:t>What will we do in the next 12 months?</a:t>
            </a:r>
            <a:endParaRPr lang="en-IE">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A1FA480A-48E4-FA79-0075-4CE5E16F1C7B}"/>
              </a:ext>
            </a:extLst>
          </p:cNvPr>
          <p:cNvSpPr>
            <a:spLocks noGrp="1"/>
          </p:cNvSpPr>
          <p:nvPr>
            <p:ph idx="1"/>
          </p:nvPr>
        </p:nvSpPr>
        <p:spPr/>
        <p:txBody>
          <a:bodyPr>
            <a:normAutofit fontScale="92500" lnSpcReduction="20000"/>
          </a:bodyPr>
          <a:lstStyle/>
          <a:p>
            <a:r>
              <a:rPr lang="en-IE" dirty="0">
                <a:latin typeface="Roboto" panose="02000000000000000000" pitchFamily="2" charset="0"/>
                <a:ea typeface="Roboto" panose="02000000000000000000" pitchFamily="2" charset="0"/>
                <a:cs typeface="Roboto" panose="02000000000000000000" pitchFamily="2" charset="0"/>
              </a:rPr>
              <a:t>National and international engagement</a:t>
            </a:r>
          </a:p>
          <a:p>
            <a:r>
              <a:rPr lang="en-IE" dirty="0">
                <a:latin typeface="Roboto" panose="02000000000000000000" pitchFamily="2" charset="0"/>
                <a:ea typeface="Roboto" panose="02000000000000000000" pitchFamily="2" charset="0"/>
                <a:cs typeface="Roboto" panose="02000000000000000000" pitchFamily="2" charset="0"/>
              </a:rPr>
              <a:t>Eurostat voluntary data collection begins Q4 2024</a:t>
            </a:r>
          </a:p>
          <a:p>
            <a:r>
              <a:rPr lang="en-IE" dirty="0">
                <a:latin typeface="Roboto" panose="02000000000000000000" pitchFamily="2" charset="0"/>
                <a:ea typeface="Roboto" panose="02000000000000000000" pitchFamily="2" charset="0"/>
                <a:cs typeface="Roboto" panose="02000000000000000000" pitchFamily="2" charset="0"/>
              </a:rPr>
              <a:t>Household survey – trips to green and natural spaces</a:t>
            </a:r>
          </a:p>
          <a:p>
            <a:r>
              <a:rPr lang="en-IE" dirty="0">
                <a:latin typeface="Roboto" panose="02000000000000000000" pitchFamily="2" charset="0"/>
                <a:ea typeface="Roboto" panose="02000000000000000000" pitchFamily="2" charset="0"/>
                <a:cs typeface="Roboto" panose="02000000000000000000" pitchFamily="2" charset="0"/>
              </a:rPr>
              <a:t>Publication on Crop Pollination service</a:t>
            </a:r>
          </a:p>
          <a:p>
            <a:r>
              <a:rPr lang="en-IE" dirty="0">
                <a:latin typeface="Roboto" panose="02000000000000000000" pitchFamily="2" charset="0"/>
                <a:ea typeface="Roboto" panose="02000000000000000000" pitchFamily="2" charset="0"/>
                <a:cs typeface="Roboto" panose="02000000000000000000" pitchFamily="2" charset="0"/>
              </a:rPr>
              <a:t>Revised Ecosystem Extent – incorporating national data</a:t>
            </a:r>
          </a:p>
          <a:p>
            <a:r>
              <a:rPr lang="en-IE" dirty="0">
                <a:latin typeface="Roboto" panose="02000000000000000000" pitchFamily="2" charset="0"/>
                <a:ea typeface="Roboto" panose="02000000000000000000" pitchFamily="2" charset="0"/>
                <a:cs typeface="Roboto" panose="02000000000000000000" pitchFamily="2" charset="0"/>
              </a:rPr>
              <a:t>Marine ecosystem accounts</a:t>
            </a:r>
          </a:p>
          <a:p>
            <a:r>
              <a:rPr lang="en-IE" dirty="0">
                <a:latin typeface="Roboto" panose="02000000000000000000" pitchFamily="2" charset="0"/>
                <a:ea typeface="Roboto" panose="02000000000000000000" pitchFamily="2" charset="0"/>
                <a:cs typeface="Roboto" panose="02000000000000000000" pitchFamily="2" charset="0"/>
              </a:rPr>
              <a:t>Flood control ecosystem service</a:t>
            </a:r>
          </a:p>
        </p:txBody>
      </p:sp>
      <p:sp>
        <p:nvSpPr>
          <p:cNvPr id="4" name="Slide Number Placeholder 3">
            <a:extLst>
              <a:ext uri="{FF2B5EF4-FFF2-40B4-BE49-F238E27FC236}">
                <a16:creationId xmlns:a16="http://schemas.microsoft.com/office/drawing/2014/main" id="{DB53BC4C-43EC-8075-5B29-67196EF7EA42}"/>
              </a:ext>
            </a:extLst>
          </p:cNvPr>
          <p:cNvSpPr>
            <a:spLocks noGrp="1"/>
          </p:cNvSpPr>
          <p:nvPr>
            <p:ph type="sldNum" sz="quarter" idx="4"/>
          </p:nvPr>
        </p:nvSpPr>
        <p:spPr/>
        <p:txBody>
          <a:bodyPr/>
          <a:lstStyle/>
          <a:p>
            <a:fld id="{F074DFA7-C613-284F-BE8A-46920CEE1047}" type="slidenum">
              <a:rPr lang="en-US" smtClean="0"/>
              <a:pPr/>
              <a:t>21</a:t>
            </a:fld>
            <a:endParaRPr lang="en-US"/>
          </a:p>
        </p:txBody>
      </p:sp>
    </p:spTree>
    <p:extLst>
      <p:ext uri="{BB962C8B-B14F-4D97-AF65-F5344CB8AC3E}">
        <p14:creationId xmlns:p14="http://schemas.microsoft.com/office/powerpoint/2010/main" val="624217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5DE20-472F-B5F7-1A85-6400AF32C075}"/>
              </a:ext>
            </a:extLst>
          </p:cNvPr>
          <p:cNvSpPr>
            <a:spLocks noGrp="1"/>
          </p:cNvSpPr>
          <p:nvPr>
            <p:ph type="ctrTitle"/>
          </p:nvPr>
        </p:nvSpPr>
        <p:spPr>
          <a:xfrm>
            <a:off x="719403" y="2130429"/>
            <a:ext cx="6328168" cy="4466924"/>
          </a:xfrm>
        </p:spPr>
        <p:txBody>
          <a:bodyPr>
            <a:normAutofit/>
          </a:bodyPr>
          <a:lstStyle/>
          <a:p>
            <a:r>
              <a:rPr lang="en-US" sz="4800" dirty="0">
                <a:latin typeface="Roboto" panose="02000000000000000000" pitchFamily="2" charset="0"/>
                <a:ea typeface="Roboto" panose="02000000000000000000" pitchFamily="2" charset="0"/>
                <a:cs typeface="Roboto" panose="02000000000000000000" pitchFamily="2" charset="0"/>
              </a:rPr>
              <a:t>Thanks!</a:t>
            </a:r>
            <a:br>
              <a:rPr lang="en-US" sz="4800" dirty="0">
                <a:latin typeface="Roboto" panose="02000000000000000000" pitchFamily="2" charset="0"/>
                <a:ea typeface="Roboto" panose="02000000000000000000" pitchFamily="2" charset="0"/>
                <a:cs typeface="Roboto" panose="02000000000000000000" pitchFamily="2" charset="0"/>
              </a:rPr>
            </a:br>
            <a:br>
              <a:rPr lang="en-US" sz="4800" dirty="0">
                <a:latin typeface="Roboto" panose="02000000000000000000" pitchFamily="2" charset="0"/>
                <a:ea typeface="Roboto" panose="02000000000000000000" pitchFamily="2" charset="0"/>
                <a:cs typeface="Roboto" panose="02000000000000000000" pitchFamily="2" charset="0"/>
              </a:rPr>
            </a:br>
            <a:r>
              <a:rPr lang="en-US" sz="4800" dirty="0">
                <a:latin typeface="Roboto" panose="02000000000000000000" pitchFamily="2" charset="0"/>
                <a:ea typeface="Roboto" panose="02000000000000000000" pitchFamily="2" charset="0"/>
                <a:cs typeface="Roboto" panose="02000000000000000000" pitchFamily="2" charset="0"/>
              </a:rPr>
              <a:t>ecosystems@cso.ie</a:t>
            </a:r>
            <a:endParaRPr lang="en-IE" sz="48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626135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23DBAC-3023-4DF6-BF18-206FF2D4D91A}"/>
              </a:ext>
            </a:extLst>
          </p:cNvPr>
          <p:cNvSpPr>
            <a:spLocks noGrp="1"/>
          </p:cNvSpPr>
          <p:nvPr>
            <p:ph type="sldNum" sz="quarter" idx="4"/>
          </p:nvPr>
        </p:nvSpPr>
        <p:spPr/>
        <p:txBody>
          <a:bodyPr/>
          <a:lstStyle/>
          <a:p>
            <a:fld id="{F074DFA7-C613-284F-BE8A-46920CEE1047}" type="slidenum">
              <a:rPr lang="en-US" smtClean="0"/>
              <a:pPr/>
              <a:t>3</a:t>
            </a:fld>
            <a:endParaRPr lang="en-US"/>
          </a:p>
        </p:txBody>
      </p:sp>
      <p:sp>
        <p:nvSpPr>
          <p:cNvPr id="5" name="TextBox 4">
            <a:extLst>
              <a:ext uri="{FF2B5EF4-FFF2-40B4-BE49-F238E27FC236}">
                <a16:creationId xmlns:a16="http://schemas.microsoft.com/office/drawing/2014/main" id="{B2D9C2AA-478F-4CDC-AFE3-DDC4C2FDB631}"/>
              </a:ext>
            </a:extLst>
          </p:cNvPr>
          <p:cNvSpPr txBox="1"/>
          <p:nvPr/>
        </p:nvSpPr>
        <p:spPr>
          <a:xfrm>
            <a:off x="358676" y="370914"/>
            <a:ext cx="9505056" cy="2093073"/>
          </a:xfrm>
          <a:prstGeom prst="rect">
            <a:avLst/>
          </a:prstGeom>
        </p:spPr>
        <p:txBody>
          <a:bodyPr vert="horz" lIns="91440" tIns="45720" rIns="91440" bIns="45720" rtlCol="0" anchor="ctr">
            <a:normAutofit/>
          </a:bodyPr>
          <a:lstStyle>
            <a:lvl1pPr defTabSz="1219170">
              <a:spcBef>
                <a:spcPct val="0"/>
              </a:spcBef>
              <a:buNone/>
              <a:defRPr sz="4267" b="1" i="0">
                <a:solidFill>
                  <a:schemeClr val="accent1"/>
                </a:solidFill>
                <a:latin typeface="Cambria" panose="02040503050406030204" pitchFamily="18" charset="0"/>
                <a:ea typeface="+mj-ea"/>
                <a:cs typeface="Cambria" panose="02040503050406030204" pitchFamily="18" charset="0"/>
              </a:defRPr>
            </a:lvl1pPr>
          </a:lstStyle>
          <a:p>
            <a:r>
              <a:rPr lang="en-US" sz="4000" dirty="0">
                <a:latin typeface="Roboto" panose="02000000000000000000" pitchFamily="2" charset="0"/>
                <a:ea typeface="Roboto" panose="02000000000000000000" pitchFamily="2" charset="0"/>
                <a:cs typeface="Roboto" panose="02000000000000000000" pitchFamily="2" charset="0"/>
              </a:rPr>
              <a:t>Why the CSO?</a:t>
            </a:r>
          </a:p>
          <a:p>
            <a:endParaRPr lang="en-US" sz="4000" dirty="0">
              <a:latin typeface="Roboto" panose="02000000000000000000" pitchFamily="2" charset="0"/>
              <a:ea typeface="Roboto" panose="02000000000000000000" pitchFamily="2" charset="0"/>
              <a:cs typeface="Roboto" panose="02000000000000000000" pitchFamily="2" charset="0"/>
            </a:endParaRPr>
          </a:p>
          <a:p>
            <a:endParaRPr lang="en-IE" sz="4000" dirty="0">
              <a:latin typeface="Roboto" panose="02000000000000000000" pitchFamily="2" charset="0"/>
              <a:ea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58A18888-9F10-4515-BF7D-E286D13B377A}"/>
              </a:ext>
            </a:extLst>
          </p:cNvPr>
          <p:cNvSpPr txBox="1"/>
          <p:nvPr/>
        </p:nvSpPr>
        <p:spPr>
          <a:xfrm>
            <a:off x="1595120" y="6211148"/>
            <a:ext cx="6360160" cy="297454"/>
          </a:xfrm>
          <a:prstGeom prst="rect">
            <a:avLst/>
          </a:prstGeom>
          <a:noFill/>
        </p:spPr>
        <p:txBody>
          <a:bodyPr wrap="square" rtlCol="0">
            <a:spAutoFit/>
          </a:bodyPr>
          <a:lstStyle/>
          <a:p>
            <a:pPr algn="ctr"/>
            <a:r>
              <a:rPr lang="en-IE" sz="1333">
                <a:hlinkClick r:id="rId3">
                  <a:extLst>
                    <a:ext uri="{A12FA001-AC4F-418D-AE19-62706E023703}">
                      <ahyp:hlinkClr xmlns:ahyp="http://schemas.microsoft.com/office/drawing/2018/hyperlinkcolor" val="tx"/>
                    </a:ext>
                  </a:extLst>
                </a:hlinkClick>
              </a:rPr>
              <a:t>https://eur-lex.europa.eu/legal-content/EN/TXT/?uri=COM:2022:329:FIN</a:t>
            </a:r>
            <a:r>
              <a:rPr lang="en-IE" sz="1333"/>
              <a:t> – Annex IX</a:t>
            </a:r>
          </a:p>
        </p:txBody>
      </p:sp>
      <p:pic>
        <p:nvPicPr>
          <p:cNvPr id="10" name="Picture 9">
            <a:extLst>
              <a:ext uri="{FF2B5EF4-FFF2-40B4-BE49-F238E27FC236}">
                <a16:creationId xmlns:a16="http://schemas.microsoft.com/office/drawing/2014/main" id="{FFB8B32C-4280-4C37-99D5-E89DCD115C2E}"/>
              </a:ext>
            </a:extLst>
          </p:cNvPr>
          <p:cNvPicPr>
            <a:picLocks noChangeAspect="1"/>
          </p:cNvPicPr>
          <p:nvPr/>
        </p:nvPicPr>
        <p:blipFill>
          <a:blip r:embed="rId4"/>
          <a:stretch>
            <a:fillRect/>
          </a:stretch>
        </p:blipFill>
        <p:spPr>
          <a:xfrm>
            <a:off x="7536161" y="159308"/>
            <a:ext cx="4136020" cy="5793168"/>
          </a:xfrm>
          <a:prstGeom prst="rect">
            <a:avLst/>
          </a:prstGeom>
        </p:spPr>
      </p:pic>
      <p:sp>
        <p:nvSpPr>
          <p:cNvPr id="9" name="Content Placeholder 2">
            <a:extLst>
              <a:ext uri="{FF2B5EF4-FFF2-40B4-BE49-F238E27FC236}">
                <a16:creationId xmlns:a16="http://schemas.microsoft.com/office/drawing/2014/main" id="{418E587F-D82A-42EA-B89D-D42BA16BF7E9}"/>
              </a:ext>
            </a:extLst>
          </p:cNvPr>
          <p:cNvSpPr>
            <a:spLocks noGrp="1"/>
          </p:cNvSpPr>
          <p:nvPr>
            <p:ph idx="1"/>
          </p:nvPr>
        </p:nvSpPr>
        <p:spPr>
          <a:xfrm>
            <a:off x="1133296" y="1417451"/>
            <a:ext cx="5988971" cy="3749012"/>
          </a:xfrm>
        </p:spPr>
        <p:txBody>
          <a:bodyPr>
            <a:normAutofit/>
          </a:bodyPr>
          <a:lstStyle/>
          <a:p>
            <a:pPr marL="380990" indent="-380990">
              <a:buFont typeface="Arial" panose="020B0604020202020204" pitchFamily="34" charset="0"/>
              <a:buChar char="•"/>
            </a:pPr>
            <a:r>
              <a:rPr lang="en-IE" sz="2200" dirty="0">
                <a:solidFill>
                  <a:schemeClr val="bg2"/>
                </a:solidFill>
                <a:latin typeface="Roboto" panose="02000000000000000000" pitchFamily="2" charset="0"/>
                <a:ea typeface="Roboto" panose="02000000000000000000" pitchFamily="2" charset="0"/>
                <a:cs typeface="Roboto" panose="02000000000000000000" pitchFamily="2" charset="0"/>
              </a:rPr>
              <a:t>Regulation No (EU) 691/2011 on European environmental economic accounts</a:t>
            </a:r>
          </a:p>
          <a:p>
            <a:pPr marL="914376" lvl="1">
              <a:buFont typeface="Arial" panose="020B0604020202020204" pitchFamily="34" charset="0"/>
              <a:buChar char="•"/>
            </a:pPr>
            <a:r>
              <a:rPr lang="en-IE" sz="2200" dirty="0">
                <a:solidFill>
                  <a:schemeClr val="bg2"/>
                </a:solidFill>
                <a:latin typeface="Roboto" panose="02000000000000000000" pitchFamily="2" charset="0"/>
                <a:ea typeface="Roboto" panose="02000000000000000000" pitchFamily="2" charset="0"/>
                <a:cs typeface="Roboto" panose="02000000000000000000" pitchFamily="2" charset="0"/>
              </a:rPr>
              <a:t>Amendment to include a module on ecosystem accounts</a:t>
            </a:r>
          </a:p>
          <a:p>
            <a:pPr marL="914376" lvl="1">
              <a:buFont typeface="Arial" panose="020B0604020202020204" pitchFamily="34" charset="0"/>
              <a:buChar char="•"/>
            </a:pPr>
            <a:r>
              <a:rPr lang="en-IE" sz="2200" dirty="0">
                <a:solidFill>
                  <a:schemeClr val="bg2"/>
                </a:solidFill>
                <a:latin typeface="Roboto" panose="02000000000000000000" pitchFamily="2" charset="0"/>
                <a:ea typeface="Roboto" panose="02000000000000000000" pitchFamily="2" charset="0"/>
                <a:cs typeface="Roboto" panose="02000000000000000000" pitchFamily="2" charset="0"/>
              </a:rPr>
              <a:t>Mandatory reporting to commence in 2026</a:t>
            </a:r>
          </a:p>
        </p:txBody>
      </p:sp>
    </p:spTree>
    <p:extLst>
      <p:ext uri="{BB962C8B-B14F-4D97-AF65-F5344CB8AC3E}">
        <p14:creationId xmlns:p14="http://schemas.microsoft.com/office/powerpoint/2010/main" val="349873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36BE2-BE50-5070-46B2-79E312B1EEB5}"/>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EU Taskforce</a:t>
            </a:r>
            <a:endParaRPr lang="en-IE" dirty="0">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A54CF28F-1A27-8E1F-C03A-C47C9ACAD32A}"/>
              </a:ext>
            </a:extLst>
          </p:cNvPr>
          <p:cNvSpPr>
            <a:spLocks noGrp="1"/>
          </p:cNvSpPr>
          <p:nvPr>
            <p:ph idx="1"/>
          </p:nvPr>
        </p:nvSpPr>
        <p:spPr>
          <a:xfrm>
            <a:off x="609600" y="1350231"/>
            <a:ext cx="10972800" cy="4157538"/>
          </a:xfrm>
        </p:spPr>
        <p:txBody>
          <a:bodyPr>
            <a:noAutofit/>
          </a:bodyPr>
          <a:lstStyle/>
          <a:p>
            <a:r>
              <a:rPr lang="en-US" sz="2200" dirty="0">
                <a:latin typeface="Roboto" panose="02000000000000000000" pitchFamily="2" charset="0"/>
                <a:ea typeface="Roboto" panose="02000000000000000000" pitchFamily="2" charset="0"/>
                <a:cs typeface="Roboto" panose="02000000000000000000" pitchFamily="2" charset="0"/>
              </a:rPr>
              <a:t>Eurostat Task Force on Ecosystem Accounting</a:t>
            </a:r>
          </a:p>
          <a:p>
            <a:r>
              <a:rPr lang="en-IE" sz="2200" dirty="0">
                <a:latin typeface="Roboto" panose="02000000000000000000" pitchFamily="2" charset="0"/>
                <a:ea typeface="Roboto" panose="02000000000000000000" pitchFamily="2" charset="0"/>
                <a:cs typeface="Roboto" panose="02000000000000000000" pitchFamily="2" charset="0"/>
              </a:rPr>
              <a:t>Development of methodologies and Guidance Notes to enable Member States to compile accounts</a:t>
            </a:r>
          </a:p>
          <a:p>
            <a:r>
              <a:rPr lang="en-IE" sz="2200" dirty="0">
                <a:latin typeface="Roboto" panose="02000000000000000000" pitchFamily="2" charset="0"/>
                <a:ea typeface="Roboto" panose="02000000000000000000" pitchFamily="2" charset="0"/>
                <a:cs typeface="Roboto" panose="02000000000000000000" pitchFamily="2" charset="0"/>
              </a:rPr>
              <a:t>Testing of Guidance Notes</a:t>
            </a:r>
          </a:p>
          <a:p>
            <a:pPr lvl="1"/>
            <a:r>
              <a:rPr lang="en-IE" sz="2200" dirty="0">
                <a:latin typeface="Roboto" panose="02000000000000000000" pitchFamily="2" charset="0"/>
                <a:ea typeface="Roboto" panose="02000000000000000000" pitchFamily="2" charset="0"/>
                <a:cs typeface="Roboto" panose="02000000000000000000" pitchFamily="2" charset="0"/>
              </a:rPr>
              <a:t>Formation of Expert Groups</a:t>
            </a:r>
          </a:p>
          <a:p>
            <a:pPr lvl="1"/>
            <a:r>
              <a:rPr lang="en-IE" sz="2200" dirty="0">
                <a:latin typeface="Roboto" panose="02000000000000000000" pitchFamily="2" charset="0"/>
                <a:ea typeface="Roboto" panose="02000000000000000000" pitchFamily="2" charset="0"/>
                <a:cs typeface="Roboto" panose="02000000000000000000" pitchFamily="2" charset="0"/>
              </a:rPr>
              <a:t>Applicability of methodology in Ireland</a:t>
            </a:r>
          </a:p>
          <a:p>
            <a:pPr lvl="1"/>
            <a:r>
              <a:rPr lang="en-IE" sz="2200" dirty="0">
                <a:latin typeface="Roboto" panose="02000000000000000000" pitchFamily="2" charset="0"/>
                <a:ea typeface="Roboto" panose="02000000000000000000" pitchFamily="2" charset="0"/>
                <a:cs typeface="Roboto" panose="02000000000000000000" pitchFamily="2" charset="0"/>
              </a:rPr>
              <a:t>Availability of data in Ireland</a:t>
            </a:r>
          </a:p>
          <a:p>
            <a:r>
              <a:rPr lang="en-IE" sz="2200" dirty="0">
                <a:latin typeface="Roboto" panose="02000000000000000000" pitchFamily="2" charset="0"/>
                <a:ea typeface="Roboto" panose="02000000000000000000" pitchFamily="2" charset="0"/>
                <a:cs typeface="Roboto" panose="02000000000000000000" pitchFamily="2" charset="0"/>
              </a:rPr>
              <a:t>Feedback is discussed at the Taskforce and the guidance notes are edited.</a:t>
            </a:r>
          </a:p>
          <a:p>
            <a:r>
              <a:rPr lang="en-IE" sz="2200" dirty="0">
                <a:latin typeface="Roboto" panose="02000000000000000000" pitchFamily="2" charset="0"/>
                <a:ea typeface="Roboto" panose="02000000000000000000" pitchFamily="2" charset="0"/>
                <a:cs typeface="Roboto" panose="02000000000000000000" pitchFamily="2" charset="0"/>
              </a:rPr>
              <a:t>Voluntary data collection</a:t>
            </a:r>
          </a:p>
        </p:txBody>
      </p:sp>
      <p:sp>
        <p:nvSpPr>
          <p:cNvPr id="4" name="Slide Number Placeholder 3">
            <a:extLst>
              <a:ext uri="{FF2B5EF4-FFF2-40B4-BE49-F238E27FC236}">
                <a16:creationId xmlns:a16="http://schemas.microsoft.com/office/drawing/2014/main" id="{48C9B6B4-9606-624E-D2CF-F941F988EC3F}"/>
              </a:ext>
            </a:extLst>
          </p:cNvPr>
          <p:cNvSpPr>
            <a:spLocks noGrp="1"/>
          </p:cNvSpPr>
          <p:nvPr>
            <p:ph type="sldNum" sz="quarter" idx="4"/>
          </p:nvPr>
        </p:nvSpPr>
        <p:spPr/>
        <p:txBody>
          <a:bodyPr/>
          <a:lstStyle/>
          <a:p>
            <a:fld id="{F074DFA7-C613-284F-BE8A-46920CEE1047}" type="slidenum">
              <a:rPr lang="en-US" smtClean="0"/>
              <a:pPr/>
              <a:t>4</a:t>
            </a:fld>
            <a:endParaRPr lang="en-US"/>
          </a:p>
        </p:txBody>
      </p:sp>
    </p:spTree>
    <p:extLst>
      <p:ext uri="{BB962C8B-B14F-4D97-AF65-F5344CB8AC3E}">
        <p14:creationId xmlns:p14="http://schemas.microsoft.com/office/powerpoint/2010/main" val="3709793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prstGeom prst="rect">
            <a:avLst/>
          </a:prstGeom>
        </p:spPr>
        <p:txBody>
          <a:bodyPr vert="horz" lIns="121920" tIns="60960" rIns="121920" bIns="60960" rtlCol="0" anchor="ctr"/>
          <a:lstStyle>
            <a:lvl1pPr algn="r">
              <a:defRPr sz="1600" b="0" i="0">
                <a:solidFill>
                  <a:schemeClr val="tx1">
                    <a:tint val="75000"/>
                  </a:schemeClr>
                </a:solidFill>
                <a:latin typeface="Roboto Slab Regular"/>
                <a:cs typeface="Roboto Slab Regular"/>
              </a:defRPr>
            </a:lvl1pPr>
          </a:lstStyle>
          <a:p>
            <a:pPr defTabSz="1219170"/>
            <a:r>
              <a:rPr lang="en-US">
                <a:solidFill>
                  <a:prstClr val="white">
                    <a:tint val="75000"/>
                  </a:prstClr>
                </a:solidFill>
              </a:rPr>
              <a:t>5</a:t>
            </a:r>
          </a:p>
        </p:txBody>
      </p:sp>
      <p:pic>
        <p:nvPicPr>
          <p:cNvPr id="24" name="Picture 23" descr="A picture containing grass, outdoor, nature, hill&#10;&#10;Description generated with very high confidence">
            <a:extLst>
              <a:ext uri="{FF2B5EF4-FFF2-40B4-BE49-F238E27FC236}">
                <a16:creationId xmlns:a16="http://schemas.microsoft.com/office/drawing/2014/main" id="{777F528C-64FF-4BD1-BE7D-F33099FED10C}"/>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1" t="35884" r="34686" b="3041"/>
          <a:stretch/>
        </p:blipFill>
        <p:spPr>
          <a:xfrm>
            <a:off x="2317478" y="2701269"/>
            <a:ext cx="1413983" cy="881464"/>
          </a:xfrm>
          <a:prstGeom prst="rect">
            <a:avLst/>
          </a:prstGeom>
        </p:spPr>
      </p:pic>
      <p:pic>
        <p:nvPicPr>
          <p:cNvPr id="42" name="Picture 2" descr="Leaders promise to stop deforestation by end of decade">
            <a:extLst>
              <a:ext uri="{FF2B5EF4-FFF2-40B4-BE49-F238E27FC236}">
                <a16:creationId xmlns:a16="http://schemas.microsoft.com/office/drawing/2014/main" id="{2427A6A4-8C45-4943-998F-66B3FB1FF2AB}"/>
              </a:ext>
            </a:extLst>
          </p:cNvPr>
          <p:cNvPicPr>
            <a:picLocks noChangeAspect="1" noChangeArrowheads="1"/>
          </p:cNvPicPr>
          <p:nvPr/>
        </p:nvPicPr>
        <p:blipFill rotWithShape="1">
          <a:blip r:embed="rId4" cstate="print">
            <a:alphaModFix/>
            <a:extLst>
              <a:ext uri="{28A0092B-C50C-407E-A947-70E740481C1C}">
                <a14:useLocalDpi xmlns:a14="http://schemas.microsoft.com/office/drawing/2010/main" val="0"/>
              </a:ext>
            </a:extLst>
          </a:blip>
          <a:srcRect r="8566"/>
          <a:stretch/>
        </p:blipFill>
        <p:spPr bwMode="auto">
          <a:xfrm>
            <a:off x="2309863" y="3578040"/>
            <a:ext cx="1439211" cy="881464"/>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Rounded Corners 42">
            <a:extLst>
              <a:ext uri="{FF2B5EF4-FFF2-40B4-BE49-F238E27FC236}">
                <a16:creationId xmlns:a16="http://schemas.microsoft.com/office/drawing/2014/main" id="{E351E319-12FC-4E67-9C44-4E46DFBA3CC0}"/>
              </a:ext>
            </a:extLst>
          </p:cNvPr>
          <p:cNvSpPr/>
          <p:nvPr/>
        </p:nvSpPr>
        <p:spPr>
          <a:xfrm>
            <a:off x="3452456" y="2701270"/>
            <a:ext cx="279003" cy="282951"/>
          </a:xfrm>
          <a:prstGeom prst="roundRect">
            <a:avLst>
              <a:gd name="adj" fmla="val 20223"/>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r>
              <a:rPr lang="en-IE" sz="2500" b="1">
                <a:solidFill>
                  <a:prstClr val="white">
                    <a:lumMod val="75000"/>
                  </a:prstClr>
                </a:solidFill>
                <a:latin typeface="Calibri"/>
                <a:sym typeface="Wingdings" panose="05000000000000000000" pitchFamily="2" charset="2"/>
              </a:rPr>
              <a:t></a:t>
            </a:r>
            <a:endParaRPr lang="en-IE" sz="2500" b="1">
              <a:solidFill>
                <a:prstClr val="white">
                  <a:lumMod val="75000"/>
                </a:prstClr>
              </a:solidFill>
              <a:latin typeface="Calibri"/>
            </a:endParaRPr>
          </a:p>
        </p:txBody>
      </p:sp>
      <mc:AlternateContent xmlns:mc="http://schemas.openxmlformats.org/markup-compatibility/2006" xmlns:a14="http://schemas.microsoft.com/office/drawing/2010/main">
        <mc:Choice Requires="a14">
          <p:sp>
            <p:nvSpPr>
              <p:cNvPr id="44" name="Rectangle: Rounded Corners 43">
                <a:extLst>
                  <a:ext uri="{FF2B5EF4-FFF2-40B4-BE49-F238E27FC236}">
                    <a16:creationId xmlns:a16="http://schemas.microsoft.com/office/drawing/2014/main" id="{9D25123A-1F20-4825-8B29-3D1F5F23B8BD}"/>
                  </a:ext>
                </a:extLst>
              </p:cNvPr>
              <p:cNvSpPr/>
              <p:nvPr/>
            </p:nvSpPr>
            <p:spPr>
              <a:xfrm>
                <a:off x="3443715" y="3578040"/>
                <a:ext cx="306871" cy="254755"/>
              </a:xfrm>
              <a:prstGeom prst="roundRect">
                <a:avLst>
                  <a:gd name="adj" fmla="val 20223"/>
                </a:avLst>
              </a:prstGeom>
              <a:solidFill>
                <a:srgbClr val="FF7C8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14:m>
                  <m:oMathPara xmlns:m="http://schemas.openxmlformats.org/officeDocument/2006/math">
                    <m:oMathParaPr>
                      <m:jc m:val="center"/>
                    </m:oMathParaPr>
                    <m:oMath xmlns:m="http://schemas.openxmlformats.org/officeDocument/2006/math">
                      <m:r>
                        <a:rPr lang="en-IE" sz="2500" b="1" i="1" dirty="0">
                          <a:solidFill>
                            <a:prstClr val="white">
                              <a:lumMod val="75000"/>
                            </a:prstClr>
                          </a:solidFill>
                          <a:latin typeface="Cambria Math" panose="02040503050406030204" pitchFamily="18" charset="0"/>
                          <a:sym typeface="Wingdings" panose="05000000000000000000" pitchFamily="2" charset="2"/>
                        </a:rPr>
                        <m:t></m:t>
                      </m:r>
                    </m:oMath>
                  </m:oMathPara>
                </a14:m>
                <a:endParaRPr lang="en-IE" sz="2500" b="1">
                  <a:solidFill>
                    <a:prstClr val="white">
                      <a:lumMod val="75000"/>
                    </a:prstClr>
                  </a:solidFill>
                  <a:latin typeface="Calibri"/>
                </a:endParaRPr>
              </a:p>
            </p:txBody>
          </p:sp>
        </mc:Choice>
        <mc:Fallback xmlns="">
          <p:sp>
            <p:nvSpPr>
              <p:cNvPr id="44" name="Rectangle: Rounded Corners 43">
                <a:extLst>
                  <a:ext uri="{FF2B5EF4-FFF2-40B4-BE49-F238E27FC236}">
                    <a16:creationId xmlns:a16="http://schemas.microsoft.com/office/drawing/2014/main" id="{9D25123A-1F20-4825-8B29-3D1F5F23B8BD}"/>
                  </a:ext>
                </a:extLst>
              </p:cNvPr>
              <p:cNvSpPr>
                <a:spLocks noRot="1" noChangeAspect="1" noMove="1" noResize="1" noEditPoints="1" noAdjustHandles="1" noChangeArrowheads="1" noChangeShapeType="1" noTextEdit="1"/>
              </p:cNvSpPr>
              <p:nvPr/>
            </p:nvSpPr>
            <p:spPr>
              <a:xfrm>
                <a:off x="3443715" y="3578040"/>
                <a:ext cx="306871" cy="254755"/>
              </a:xfrm>
              <a:prstGeom prst="roundRect">
                <a:avLst>
                  <a:gd name="adj" fmla="val 20223"/>
                </a:avLst>
              </a:prstGeom>
              <a:blipFill>
                <a:blip r:embed="rId5"/>
                <a:stretch>
                  <a:fillRect l="-26000" t="-2381" r="-4000" b="-30952"/>
                </a:stretch>
              </a:blipFill>
              <a:ln>
                <a:noFill/>
              </a:ln>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0A15EC30-D20E-4641-8404-FE24BC7B128E}"/>
              </a:ext>
            </a:extLst>
          </p:cNvPr>
          <p:cNvCxnSpPr>
            <a:cxnSpLocks/>
          </p:cNvCxnSpPr>
          <p:nvPr/>
        </p:nvCxnSpPr>
        <p:spPr>
          <a:xfrm flipH="1">
            <a:off x="8660993" y="2497910"/>
            <a:ext cx="298612" cy="470711"/>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1EC92A1E-57EE-F08D-EE1F-6C9E4AA03AAE}"/>
              </a:ext>
            </a:extLst>
          </p:cNvPr>
          <p:cNvSpPr/>
          <p:nvPr/>
        </p:nvSpPr>
        <p:spPr>
          <a:xfrm>
            <a:off x="6288021" y="1170704"/>
            <a:ext cx="4668408" cy="533480"/>
          </a:xfrm>
          <a:prstGeom prst="roundRect">
            <a:avLst>
              <a:gd name="adj" fmla="val 50000"/>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625519"/>
            <a:r>
              <a:rPr lang="en-IE" sz="2133" b="1">
                <a:solidFill>
                  <a:prstClr val="white"/>
                </a:solidFill>
                <a:latin typeface="Roboto" panose="02000000000000000000" pitchFamily="2" charset="0"/>
                <a:ea typeface="Roboto" panose="02000000000000000000" pitchFamily="2" charset="0"/>
                <a:cs typeface="Roboto" panose="02000000000000000000" pitchFamily="2" charset="0"/>
              </a:rPr>
              <a:t>Ecosystem Services Accounts</a:t>
            </a:r>
          </a:p>
        </p:txBody>
      </p:sp>
      <p:sp>
        <p:nvSpPr>
          <p:cNvPr id="17" name="Rectangle: Rounded Corners 16">
            <a:extLst>
              <a:ext uri="{FF2B5EF4-FFF2-40B4-BE49-F238E27FC236}">
                <a16:creationId xmlns:a16="http://schemas.microsoft.com/office/drawing/2014/main" id="{99EAC44B-0B0C-0712-5842-340E60377718}"/>
              </a:ext>
            </a:extLst>
          </p:cNvPr>
          <p:cNvSpPr/>
          <p:nvPr/>
        </p:nvSpPr>
        <p:spPr>
          <a:xfrm>
            <a:off x="397240" y="1777892"/>
            <a:ext cx="1525243" cy="661720"/>
          </a:xfrm>
          <a:prstGeom prst="roundRect">
            <a:avLst>
              <a:gd name="adj" fmla="val 50000"/>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625519"/>
            <a:r>
              <a:rPr lang="en-IE" sz="1867" b="1">
                <a:solidFill>
                  <a:prstClr val="white"/>
                </a:solidFill>
                <a:latin typeface="Roboto" panose="02000000000000000000" pitchFamily="2" charset="0"/>
                <a:ea typeface="Roboto" panose="02000000000000000000" pitchFamily="2" charset="0"/>
                <a:cs typeface="Roboto" panose="02000000000000000000" pitchFamily="2" charset="0"/>
              </a:rPr>
              <a:t>Extent Accounts</a:t>
            </a:r>
          </a:p>
        </p:txBody>
      </p:sp>
      <p:pic>
        <p:nvPicPr>
          <p:cNvPr id="35" name="Picture 34" descr="A picture containing dark&#10;&#10;Description generated with very high confidence">
            <a:extLst>
              <a:ext uri="{FF2B5EF4-FFF2-40B4-BE49-F238E27FC236}">
                <a16:creationId xmlns:a16="http://schemas.microsoft.com/office/drawing/2014/main" id="{078AAD07-7EA4-AB7D-D9F9-FB49F9AB6370}"/>
              </a:ext>
            </a:extLst>
          </p:cNvPr>
          <p:cNvPicPr>
            <a:picLocks noChangeAspect="1"/>
          </p:cNvPicPr>
          <p:nvPr/>
        </p:nvPicPr>
        <p:blipFill rotWithShape="1">
          <a:blip r:embed="rId6">
            <a:alphaModFix amt="70000"/>
            <a:extLst>
              <a:ext uri="{28A0092B-C50C-407E-A947-70E740481C1C}">
                <a14:useLocalDpi xmlns:a14="http://schemas.microsoft.com/office/drawing/2010/main" val="0"/>
              </a:ext>
            </a:extLst>
          </a:blip>
          <a:srcRect l="29681" r="29681"/>
          <a:stretch/>
        </p:blipFill>
        <p:spPr>
          <a:xfrm>
            <a:off x="9464" y="2555803"/>
            <a:ext cx="1913019" cy="2353712"/>
          </a:xfrm>
          <a:prstGeom prst="rect">
            <a:avLst/>
          </a:prstGeom>
        </p:spPr>
      </p:pic>
      <p:sp>
        <p:nvSpPr>
          <p:cNvPr id="46" name="TextBox 45">
            <a:extLst>
              <a:ext uri="{FF2B5EF4-FFF2-40B4-BE49-F238E27FC236}">
                <a16:creationId xmlns:a16="http://schemas.microsoft.com/office/drawing/2014/main" id="{57280FFD-61DB-FE3B-9110-95ED2E41FA74}"/>
              </a:ext>
            </a:extLst>
          </p:cNvPr>
          <p:cNvSpPr txBox="1"/>
          <p:nvPr/>
        </p:nvSpPr>
        <p:spPr>
          <a:xfrm>
            <a:off x="537182" y="3444628"/>
            <a:ext cx="1106761" cy="630942"/>
          </a:xfrm>
          <a:prstGeom prst="rect">
            <a:avLst/>
          </a:prstGeom>
          <a:noFill/>
        </p:spPr>
        <p:txBody>
          <a:bodyPr wrap="square" rtlCol="0">
            <a:spAutoFit/>
          </a:bodyPr>
          <a:lstStyle/>
          <a:p>
            <a:pPr algn="ctr" defTabSz="1219170"/>
            <a:r>
              <a:rPr lang="en-IE" sz="3500" b="1">
                <a:solidFill>
                  <a:srgbClr val="F8F8F8">
                    <a:lumMod val="25000"/>
                  </a:srgbClr>
                </a:solidFill>
                <a:latin typeface="Calibri"/>
              </a:rPr>
              <a:t>?</a:t>
            </a:r>
          </a:p>
        </p:txBody>
      </p:sp>
      <p:sp>
        <p:nvSpPr>
          <p:cNvPr id="47" name="Rectangle: Rounded Corners 46">
            <a:extLst>
              <a:ext uri="{FF2B5EF4-FFF2-40B4-BE49-F238E27FC236}">
                <a16:creationId xmlns:a16="http://schemas.microsoft.com/office/drawing/2014/main" id="{CD4AF0B0-4875-DCB1-BB18-440A5E08004D}"/>
              </a:ext>
            </a:extLst>
          </p:cNvPr>
          <p:cNvSpPr/>
          <p:nvPr/>
        </p:nvSpPr>
        <p:spPr>
          <a:xfrm>
            <a:off x="2206215" y="1781347"/>
            <a:ext cx="1681540" cy="661720"/>
          </a:xfrm>
          <a:prstGeom prst="roundRect">
            <a:avLst>
              <a:gd name="adj" fmla="val 50000"/>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625519"/>
            <a:r>
              <a:rPr lang="en-IE" sz="1867" b="1">
                <a:solidFill>
                  <a:prstClr val="white"/>
                </a:solidFill>
                <a:latin typeface="Roboto" panose="02000000000000000000" pitchFamily="2" charset="0"/>
                <a:ea typeface="Roboto" panose="02000000000000000000" pitchFamily="2" charset="0"/>
                <a:cs typeface="Roboto" panose="02000000000000000000" pitchFamily="2" charset="0"/>
              </a:rPr>
              <a:t>Condition Accounts</a:t>
            </a:r>
          </a:p>
        </p:txBody>
      </p:sp>
      <p:sp>
        <p:nvSpPr>
          <p:cNvPr id="8" name="TextBox 7">
            <a:extLst>
              <a:ext uri="{FF2B5EF4-FFF2-40B4-BE49-F238E27FC236}">
                <a16:creationId xmlns:a16="http://schemas.microsoft.com/office/drawing/2014/main" id="{A71E35C3-3CBC-2012-35D8-74324C018D7C}"/>
              </a:ext>
            </a:extLst>
          </p:cNvPr>
          <p:cNvSpPr txBox="1"/>
          <p:nvPr/>
        </p:nvSpPr>
        <p:spPr>
          <a:xfrm>
            <a:off x="537182" y="65894"/>
            <a:ext cx="10935415" cy="1354217"/>
          </a:xfrm>
          <a:prstGeom prst="rect">
            <a:avLst/>
          </a:prstGeom>
        </p:spPr>
        <p:txBody>
          <a:bodyPr vert="horz" lIns="91440" tIns="45720" rIns="91440" bIns="45720" rtlCol="0" anchor="ctr">
            <a:normAutofit/>
          </a:bodyPr>
          <a:lstStyle>
            <a:defPPr>
              <a:defRPr lang="en-US"/>
            </a:defPPr>
            <a:lvl1pPr defTabSz="1219170">
              <a:spcBef>
                <a:spcPct val="0"/>
              </a:spcBef>
              <a:buNone/>
              <a:defRPr sz="4267" b="1" i="0">
                <a:solidFill>
                  <a:schemeClr val="accent1"/>
                </a:solidFill>
                <a:latin typeface="Roboto Slab" pitchFamily="2" charset="0"/>
                <a:ea typeface="Roboto Slab" pitchFamily="2" charset="0"/>
                <a:cs typeface="Roboto Slab" pitchFamily="2" charset="0"/>
              </a:defRPr>
            </a:lvl1pPr>
          </a:lstStyle>
          <a:p>
            <a:r>
              <a:rPr lang="en-IE" dirty="0">
                <a:latin typeface="Roboto" panose="02000000000000000000" pitchFamily="2" charset="0"/>
                <a:ea typeface="Roboto" panose="02000000000000000000" pitchFamily="2" charset="0"/>
                <a:cs typeface="Roboto" panose="02000000000000000000" pitchFamily="2" charset="0"/>
              </a:rPr>
              <a:t>EU Requirements</a:t>
            </a:r>
          </a:p>
        </p:txBody>
      </p:sp>
      <p:grpSp>
        <p:nvGrpSpPr>
          <p:cNvPr id="2" name="Group 1">
            <a:extLst>
              <a:ext uri="{FF2B5EF4-FFF2-40B4-BE49-F238E27FC236}">
                <a16:creationId xmlns:a16="http://schemas.microsoft.com/office/drawing/2014/main" id="{32F10460-F3AE-44B9-0DCC-7342AE9B6B72}"/>
              </a:ext>
            </a:extLst>
          </p:cNvPr>
          <p:cNvGrpSpPr/>
          <p:nvPr/>
        </p:nvGrpSpPr>
        <p:grpSpPr>
          <a:xfrm>
            <a:off x="3995973" y="1817218"/>
            <a:ext cx="8224370" cy="3758188"/>
            <a:chOff x="3995973" y="1817218"/>
            <a:chExt cx="8224370" cy="3758188"/>
          </a:xfrm>
        </p:grpSpPr>
        <p:pic>
          <p:nvPicPr>
            <p:cNvPr id="18" name="Picture 17" descr="A yellow coin with a symbol on it&#10;&#10;Description automatically generated with low confidence">
              <a:extLst>
                <a:ext uri="{FF2B5EF4-FFF2-40B4-BE49-F238E27FC236}">
                  <a16:creationId xmlns:a16="http://schemas.microsoft.com/office/drawing/2014/main" id="{516EC80F-76B7-4C00-A4D4-EE47CC34E1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7992" y="3119349"/>
              <a:ext cx="1136195" cy="1136195"/>
            </a:xfrm>
            <a:prstGeom prst="rect">
              <a:avLst/>
            </a:prstGeom>
          </p:spPr>
        </p:pic>
        <p:pic>
          <p:nvPicPr>
            <p:cNvPr id="19" name="Picture 18" descr="A group of people standing on a planet&#10;&#10;Description automatically generated with medium confidence">
              <a:extLst>
                <a:ext uri="{FF2B5EF4-FFF2-40B4-BE49-F238E27FC236}">
                  <a16:creationId xmlns:a16="http://schemas.microsoft.com/office/drawing/2014/main" id="{3A7421E2-011F-4674-B37A-286FDC4E73E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50284" y="3026953"/>
              <a:ext cx="1320987" cy="1320987"/>
            </a:xfrm>
            <a:prstGeom prst="rect">
              <a:avLst/>
            </a:prstGeom>
          </p:spPr>
        </p:pic>
        <p:cxnSp>
          <p:nvCxnSpPr>
            <p:cNvPr id="20" name="Straight Arrow Connector 19">
              <a:extLst>
                <a:ext uri="{FF2B5EF4-FFF2-40B4-BE49-F238E27FC236}">
                  <a16:creationId xmlns:a16="http://schemas.microsoft.com/office/drawing/2014/main" id="{C0C75F34-FE98-4FCF-A069-C43BD8CD456D}"/>
                </a:ext>
              </a:extLst>
            </p:cNvPr>
            <p:cNvCxnSpPr>
              <a:cxnSpLocks/>
            </p:cNvCxnSpPr>
            <p:nvPr/>
          </p:nvCxnSpPr>
          <p:spPr>
            <a:xfrm>
              <a:off x="6309174" y="3119349"/>
              <a:ext cx="506503" cy="193883"/>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6BFFB26-9C33-417C-A7D7-673B079DD21B}"/>
                </a:ext>
              </a:extLst>
            </p:cNvPr>
            <p:cNvCxnSpPr>
              <a:cxnSpLocks/>
            </p:cNvCxnSpPr>
            <p:nvPr/>
          </p:nvCxnSpPr>
          <p:spPr>
            <a:xfrm flipH="1">
              <a:off x="9442928" y="3184631"/>
              <a:ext cx="591763" cy="17974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5E5B4AA-80D7-44ED-A3B4-020AC2643EC0}"/>
                </a:ext>
              </a:extLst>
            </p:cNvPr>
            <p:cNvCxnSpPr>
              <a:cxnSpLocks/>
            </p:cNvCxnSpPr>
            <p:nvPr/>
          </p:nvCxnSpPr>
          <p:spPr>
            <a:xfrm flipH="1" flipV="1">
              <a:off x="9241460" y="4170439"/>
              <a:ext cx="467851" cy="260165"/>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463EC07-E124-44D1-97C9-4EAD2D60ECF6}"/>
                </a:ext>
              </a:extLst>
            </p:cNvPr>
            <p:cNvCxnSpPr>
              <a:cxnSpLocks/>
            </p:cNvCxnSpPr>
            <p:nvPr/>
          </p:nvCxnSpPr>
          <p:spPr>
            <a:xfrm flipV="1">
              <a:off x="6431567" y="4343173"/>
              <a:ext cx="406540" cy="26268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05EE412-5412-47DD-9CE4-67742A76FC47}"/>
                </a:ext>
              </a:extLst>
            </p:cNvPr>
            <p:cNvCxnSpPr>
              <a:cxnSpLocks/>
            </p:cNvCxnSpPr>
            <p:nvPr/>
          </p:nvCxnSpPr>
          <p:spPr>
            <a:xfrm flipV="1">
              <a:off x="8257884" y="4546037"/>
              <a:ext cx="0" cy="506927"/>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descr="A picture containing text, vector graphics&#10;&#10;Description automatically generated">
              <a:extLst>
                <a:ext uri="{FF2B5EF4-FFF2-40B4-BE49-F238E27FC236}">
                  <a16:creationId xmlns:a16="http://schemas.microsoft.com/office/drawing/2014/main" id="{5AFEDC81-FA40-4A6D-A2BB-BF878B5F3E3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36404" y="2743855"/>
              <a:ext cx="676229" cy="676229"/>
            </a:xfrm>
            <a:prstGeom prst="rect">
              <a:avLst/>
            </a:prstGeom>
          </p:spPr>
        </p:pic>
        <p:sp>
          <p:nvSpPr>
            <p:cNvPr id="30" name="TextBox 29">
              <a:extLst>
                <a:ext uri="{FF2B5EF4-FFF2-40B4-BE49-F238E27FC236}">
                  <a16:creationId xmlns:a16="http://schemas.microsoft.com/office/drawing/2014/main" id="{A6DA028D-B766-4578-912E-84EDA6992FC3}"/>
                </a:ext>
              </a:extLst>
            </p:cNvPr>
            <p:cNvSpPr txBox="1"/>
            <p:nvPr/>
          </p:nvSpPr>
          <p:spPr>
            <a:xfrm>
              <a:off x="3995973" y="2667728"/>
              <a:ext cx="1681547" cy="748795"/>
            </a:xfrm>
            <a:prstGeom prst="rect">
              <a:avLst/>
            </a:prstGeom>
            <a:noFill/>
          </p:spPr>
          <p:txBody>
            <a:bodyPr wrap="square" rtlCol="0">
              <a:spAutoFit/>
            </a:bodyPr>
            <a:lstStyle/>
            <a:p>
              <a:pPr algn="r" defTabSz="1219170"/>
              <a:r>
                <a:rPr lang="en-IE" sz="2133">
                  <a:solidFill>
                    <a:srgbClr val="006F74">
                      <a:lumMod val="75000"/>
                    </a:srgbClr>
                  </a:solidFill>
                  <a:latin typeface="Roboto" panose="02000000000000000000" pitchFamily="2" charset="0"/>
                  <a:ea typeface="Roboto" panose="02000000000000000000" pitchFamily="2" charset="0"/>
                  <a:cs typeface="Roboto" panose="02000000000000000000" pitchFamily="2" charset="0"/>
                </a:rPr>
                <a:t>Crop Provision</a:t>
              </a:r>
            </a:p>
          </p:txBody>
        </p:sp>
        <p:sp>
          <p:nvSpPr>
            <p:cNvPr id="31" name="TextBox 30">
              <a:extLst>
                <a:ext uri="{FF2B5EF4-FFF2-40B4-BE49-F238E27FC236}">
                  <a16:creationId xmlns:a16="http://schemas.microsoft.com/office/drawing/2014/main" id="{78F6B79E-90AF-4687-9E57-00CC4D163C32}"/>
                </a:ext>
              </a:extLst>
            </p:cNvPr>
            <p:cNvSpPr txBox="1"/>
            <p:nvPr/>
          </p:nvSpPr>
          <p:spPr>
            <a:xfrm>
              <a:off x="4056239" y="4404584"/>
              <a:ext cx="1677731" cy="748795"/>
            </a:xfrm>
            <a:prstGeom prst="rect">
              <a:avLst/>
            </a:prstGeom>
            <a:noFill/>
          </p:spPr>
          <p:txBody>
            <a:bodyPr wrap="square" rtlCol="0">
              <a:spAutoFit/>
            </a:bodyPr>
            <a:lstStyle/>
            <a:p>
              <a:pPr algn="r" defTabSz="1219170"/>
              <a:r>
                <a:rPr lang="en-IE" sz="2133">
                  <a:solidFill>
                    <a:srgbClr val="006F74">
                      <a:lumMod val="75000"/>
                    </a:srgbClr>
                  </a:solidFill>
                  <a:latin typeface="Roboto" panose="02000000000000000000" pitchFamily="2" charset="0"/>
                  <a:ea typeface="Roboto" panose="02000000000000000000" pitchFamily="2" charset="0"/>
                  <a:cs typeface="Roboto" panose="02000000000000000000" pitchFamily="2" charset="0"/>
                </a:rPr>
                <a:t>Wood Provision</a:t>
              </a:r>
            </a:p>
          </p:txBody>
        </p:sp>
        <p:sp>
          <p:nvSpPr>
            <p:cNvPr id="32" name="TextBox 31">
              <a:extLst>
                <a:ext uri="{FF2B5EF4-FFF2-40B4-BE49-F238E27FC236}">
                  <a16:creationId xmlns:a16="http://schemas.microsoft.com/office/drawing/2014/main" id="{F9F989C4-E96E-4213-B7CA-95DF6A7F2D9A}"/>
                </a:ext>
              </a:extLst>
            </p:cNvPr>
            <p:cNvSpPr txBox="1"/>
            <p:nvPr/>
          </p:nvSpPr>
          <p:spPr>
            <a:xfrm>
              <a:off x="8017192" y="5154842"/>
              <a:ext cx="2334111" cy="420564"/>
            </a:xfrm>
            <a:prstGeom prst="rect">
              <a:avLst/>
            </a:prstGeom>
            <a:noFill/>
          </p:spPr>
          <p:txBody>
            <a:bodyPr wrap="square" rtlCol="0">
              <a:spAutoFit/>
            </a:bodyPr>
            <a:lstStyle/>
            <a:p>
              <a:pPr defTabSz="1219170"/>
              <a:r>
                <a:rPr lang="en-IE" sz="2133">
                  <a:solidFill>
                    <a:srgbClr val="006F74">
                      <a:lumMod val="75000"/>
                    </a:srgbClr>
                  </a:solidFill>
                  <a:latin typeface="Roboto" panose="02000000000000000000" pitchFamily="2" charset="0"/>
                  <a:ea typeface="Roboto" panose="02000000000000000000" pitchFamily="2" charset="0"/>
                  <a:cs typeface="Roboto" panose="02000000000000000000" pitchFamily="2" charset="0"/>
                </a:rPr>
                <a:t>Crop Pollination</a:t>
              </a:r>
            </a:p>
          </p:txBody>
        </p:sp>
        <p:pic>
          <p:nvPicPr>
            <p:cNvPr id="33" name="Picture 32" descr="Icon&#10;&#10;Description automatically generated">
              <a:extLst>
                <a:ext uri="{FF2B5EF4-FFF2-40B4-BE49-F238E27FC236}">
                  <a16:creationId xmlns:a16="http://schemas.microsoft.com/office/drawing/2014/main" id="{C5D3932D-592D-4A0C-8EE0-D3E9D74CD6C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60435" y="4428313"/>
              <a:ext cx="577679" cy="577679"/>
            </a:xfrm>
            <a:prstGeom prst="rect">
              <a:avLst/>
            </a:prstGeom>
          </p:spPr>
        </p:pic>
        <p:pic>
          <p:nvPicPr>
            <p:cNvPr id="34" name="Picture 33" descr="Icon&#10;&#10;Description automatically generated">
              <a:extLst>
                <a:ext uri="{FF2B5EF4-FFF2-40B4-BE49-F238E27FC236}">
                  <a16:creationId xmlns:a16="http://schemas.microsoft.com/office/drawing/2014/main" id="{994DC539-59AE-4D63-815F-F699BBD9935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16080" y="5075030"/>
              <a:ext cx="487673" cy="487673"/>
            </a:xfrm>
            <a:prstGeom prst="rect">
              <a:avLst/>
            </a:prstGeom>
          </p:spPr>
        </p:pic>
        <p:sp>
          <p:nvSpPr>
            <p:cNvPr id="48" name="TextBox 47">
              <a:extLst>
                <a:ext uri="{FF2B5EF4-FFF2-40B4-BE49-F238E27FC236}">
                  <a16:creationId xmlns:a16="http://schemas.microsoft.com/office/drawing/2014/main" id="{5E735E4C-8F71-4F25-BFAB-AFC677024193}"/>
                </a:ext>
              </a:extLst>
            </p:cNvPr>
            <p:cNvSpPr txBox="1"/>
            <p:nvPr/>
          </p:nvSpPr>
          <p:spPr>
            <a:xfrm>
              <a:off x="9466602" y="1817218"/>
              <a:ext cx="1973993" cy="748795"/>
            </a:xfrm>
            <a:prstGeom prst="rect">
              <a:avLst/>
            </a:prstGeom>
            <a:noFill/>
          </p:spPr>
          <p:txBody>
            <a:bodyPr wrap="square" rtlCol="0">
              <a:spAutoFit/>
            </a:bodyPr>
            <a:lstStyle/>
            <a:p>
              <a:pPr defTabSz="1219170"/>
              <a:r>
                <a:rPr lang="en-IE" sz="2133">
                  <a:solidFill>
                    <a:srgbClr val="006F74">
                      <a:lumMod val="75000"/>
                    </a:srgbClr>
                  </a:solidFill>
                  <a:latin typeface="Roboto" panose="02000000000000000000" pitchFamily="2" charset="0"/>
                  <a:ea typeface="Roboto" panose="02000000000000000000" pitchFamily="2" charset="0"/>
                  <a:cs typeface="Roboto" panose="02000000000000000000" pitchFamily="2" charset="0"/>
                </a:rPr>
                <a:t>Nature-Based Tourism</a:t>
              </a:r>
            </a:p>
          </p:txBody>
        </p:sp>
        <p:pic>
          <p:nvPicPr>
            <p:cNvPr id="49" name="Picture 48" descr="Icon&#10;&#10;Description automatically generated">
              <a:extLst>
                <a:ext uri="{FF2B5EF4-FFF2-40B4-BE49-F238E27FC236}">
                  <a16:creationId xmlns:a16="http://schemas.microsoft.com/office/drawing/2014/main" id="{0C1E86BD-D105-43E3-8C57-5183B71D711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49005" y="1950327"/>
              <a:ext cx="501488" cy="501488"/>
            </a:xfrm>
            <a:prstGeom prst="rect">
              <a:avLst/>
            </a:prstGeom>
          </p:spPr>
        </p:pic>
        <p:sp>
          <p:nvSpPr>
            <p:cNvPr id="50" name="TextBox 49">
              <a:extLst>
                <a:ext uri="{FF2B5EF4-FFF2-40B4-BE49-F238E27FC236}">
                  <a16:creationId xmlns:a16="http://schemas.microsoft.com/office/drawing/2014/main" id="{D93B1C1E-AA4D-4387-AF01-A33C3005AEDF}"/>
                </a:ext>
              </a:extLst>
            </p:cNvPr>
            <p:cNvSpPr txBox="1"/>
            <p:nvPr/>
          </p:nvSpPr>
          <p:spPr>
            <a:xfrm>
              <a:off x="10565229" y="2589349"/>
              <a:ext cx="1582471" cy="1077026"/>
            </a:xfrm>
            <a:prstGeom prst="rect">
              <a:avLst/>
            </a:prstGeom>
            <a:noFill/>
          </p:spPr>
          <p:txBody>
            <a:bodyPr wrap="square" rtlCol="0">
              <a:spAutoFit/>
            </a:bodyPr>
            <a:lstStyle/>
            <a:p>
              <a:pPr defTabSz="1219170"/>
              <a:r>
                <a:rPr lang="en-US" sz="2133">
                  <a:solidFill>
                    <a:srgbClr val="006F74">
                      <a:lumMod val="75000"/>
                    </a:srgbClr>
                  </a:solidFill>
                  <a:latin typeface="Roboto" panose="02000000000000000000" pitchFamily="2" charset="0"/>
                  <a:ea typeface="Roboto" panose="02000000000000000000" pitchFamily="2" charset="0"/>
                  <a:cs typeface="Roboto" panose="02000000000000000000" pitchFamily="2" charset="0"/>
                </a:rPr>
                <a:t>Local Climate Regulation</a:t>
              </a:r>
              <a:endParaRPr lang="en-IE" sz="2133">
                <a:solidFill>
                  <a:srgbClr val="006F74">
                    <a:lumMod val="75000"/>
                  </a:srgbClr>
                </a:solidFill>
                <a:latin typeface="Roboto" panose="02000000000000000000" pitchFamily="2" charset="0"/>
                <a:ea typeface="Roboto" panose="02000000000000000000" pitchFamily="2" charset="0"/>
                <a:cs typeface="Roboto" panose="02000000000000000000" pitchFamily="2" charset="0"/>
              </a:endParaRPr>
            </a:p>
          </p:txBody>
        </p:sp>
        <p:sp>
          <p:nvSpPr>
            <p:cNvPr id="52" name="TextBox 51">
              <a:extLst>
                <a:ext uri="{FF2B5EF4-FFF2-40B4-BE49-F238E27FC236}">
                  <a16:creationId xmlns:a16="http://schemas.microsoft.com/office/drawing/2014/main" id="{3B3FDCCE-4D7E-4FE4-9D41-DD3E168D46D1}"/>
                </a:ext>
              </a:extLst>
            </p:cNvPr>
            <p:cNvSpPr txBox="1"/>
            <p:nvPr/>
          </p:nvSpPr>
          <p:spPr>
            <a:xfrm>
              <a:off x="10637874" y="4116376"/>
              <a:ext cx="1582469" cy="1077026"/>
            </a:xfrm>
            <a:prstGeom prst="rect">
              <a:avLst/>
            </a:prstGeom>
            <a:noFill/>
          </p:spPr>
          <p:txBody>
            <a:bodyPr wrap="square" rtlCol="0">
              <a:spAutoFit/>
            </a:bodyPr>
            <a:lstStyle/>
            <a:p>
              <a:pPr defTabSz="1219170"/>
              <a:r>
                <a:rPr lang="en-IE" sz="2133">
                  <a:solidFill>
                    <a:srgbClr val="006F74">
                      <a:lumMod val="75000"/>
                    </a:srgbClr>
                  </a:solidFill>
                  <a:latin typeface="Roboto" panose="02000000000000000000" pitchFamily="2" charset="0"/>
                  <a:ea typeface="Roboto" panose="02000000000000000000" pitchFamily="2" charset="0"/>
                  <a:cs typeface="Roboto" panose="02000000000000000000" pitchFamily="2" charset="0"/>
                </a:rPr>
                <a:t>Global Climate Regulation</a:t>
              </a:r>
            </a:p>
          </p:txBody>
        </p:sp>
        <p:grpSp>
          <p:nvGrpSpPr>
            <p:cNvPr id="10" name="Group 9">
              <a:extLst>
                <a:ext uri="{FF2B5EF4-FFF2-40B4-BE49-F238E27FC236}">
                  <a16:creationId xmlns:a16="http://schemas.microsoft.com/office/drawing/2014/main" id="{504F6AC2-00F1-4773-4CBE-8340F425566B}"/>
                </a:ext>
              </a:extLst>
            </p:cNvPr>
            <p:cNvGrpSpPr/>
            <p:nvPr/>
          </p:nvGrpSpPr>
          <p:grpSpPr>
            <a:xfrm>
              <a:off x="9813322" y="4080665"/>
              <a:ext cx="1083735" cy="865696"/>
              <a:chOff x="7359991" y="3060499"/>
              <a:chExt cx="812801" cy="649272"/>
            </a:xfrm>
          </p:grpSpPr>
          <p:pic>
            <p:nvPicPr>
              <p:cNvPr id="53" name="Picture 52" descr="Icon&#10;&#10;Description automatically generated">
                <a:extLst>
                  <a:ext uri="{FF2B5EF4-FFF2-40B4-BE49-F238E27FC236}">
                    <a16:creationId xmlns:a16="http://schemas.microsoft.com/office/drawing/2014/main" id="{F9E8C05A-ECA7-4073-A848-986ED3547E1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59991" y="3105708"/>
                <a:ext cx="604063" cy="604063"/>
              </a:xfrm>
              <a:prstGeom prst="rect">
                <a:avLst/>
              </a:prstGeom>
            </p:spPr>
          </p:pic>
          <p:sp>
            <p:nvSpPr>
              <p:cNvPr id="54" name="Cloud 53">
                <a:extLst>
                  <a:ext uri="{FF2B5EF4-FFF2-40B4-BE49-F238E27FC236}">
                    <a16:creationId xmlns:a16="http://schemas.microsoft.com/office/drawing/2014/main" id="{8CD65525-B255-40B4-8429-1AC63E54BA84}"/>
                  </a:ext>
                </a:extLst>
              </p:cNvPr>
              <p:cNvSpPr/>
              <p:nvPr/>
            </p:nvSpPr>
            <p:spPr>
              <a:xfrm>
                <a:off x="7641411" y="3093361"/>
                <a:ext cx="360040" cy="229592"/>
              </a:xfrm>
              <a:prstGeom prst="cloud">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IE" sz="2400">
                  <a:solidFill>
                    <a:prstClr val="white"/>
                  </a:solidFill>
                  <a:latin typeface="Calibri"/>
                </a:endParaRPr>
              </a:p>
            </p:txBody>
          </p:sp>
          <p:sp>
            <p:nvSpPr>
              <p:cNvPr id="55" name="TextBox 54">
                <a:extLst>
                  <a:ext uri="{FF2B5EF4-FFF2-40B4-BE49-F238E27FC236}">
                    <a16:creationId xmlns:a16="http://schemas.microsoft.com/office/drawing/2014/main" id="{A2B61681-45BE-4271-B9EF-E5BD5FEC9467}"/>
                  </a:ext>
                </a:extLst>
              </p:cNvPr>
              <p:cNvSpPr txBox="1"/>
              <p:nvPr/>
            </p:nvSpPr>
            <p:spPr>
              <a:xfrm>
                <a:off x="7470067" y="3060499"/>
                <a:ext cx="702725" cy="253916"/>
              </a:xfrm>
              <a:prstGeom prst="rect">
                <a:avLst/>
              </a:prstGeom>
              <a:noFill/>
            </p:spPr>
            <p:txBody>
              <a:bodyPr wrap="square" rtlCol="0">
                <a:spAutoFit/>
              </a:bodyPr>
              <a:lstStyle/>
              <a:p>
                <a:pPr algn="ctr" defTabSz="1219170"/>
                <a:r>
                  <a:rPr lang="en-IE" sz="1600" b="1">
                    <a:solidFill>
                      <a:srgbClr val="F8F8F8">
                        <a:lumMod val="10000"/>
                      </a:srgbClr>
                    </a:solidFill>
                    <a:latin typeface="Calibri"/>
                  </a:rPr>
                  <a:t>CO</a:t>
                </a:r>
                <a:r>
                  <a:rPr lang="en-IE" sz="1600" b="1" baseline="-25000">
                    <a:solidFill>
                      <a:srgbClr val="F8F8F8">
                        <a:lumMod val="10000"/>
                      </a:srgbClr>
                    </a:solidFill>
                    <a:latin typeface="Calibri"/>
                  </a:rPr>
                  <a:t>2</a:t>
                </a:r>
              </a:p>
            </p:txBody>
          </p:sp>
        </p:grpSp>
        <p:pic>
          <p:nvPicPr>
            <p:cNvPr id="15" name="Picture 14" descr="Icon&#10;&#10;Description automatically generated">
              <a:extLst>
                <a:ext uri="{FF2B5EF4-FFF2-40B4-BE49-F238E27FC236}">
                  <a16:creationId xmlns:a16="http://schemas.microsoft.com/office/drawing/2014/main" id="{FDE43C3F-02AF-0D44-4B73-60F256692B7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34691" y="2864496"/>
              <a:ext cx="547333" cy="547333"/>
            </a:xfrm>
            <a:prstGeom prst="rect">
              <a:avLst/>
            </a:prstGeom>
          </p:spPr>
        </p:pic>
        <p:cxnSp>
          <p:nvCxnSpPr>
            <p:cNvPr id="40" name="Straight Arrow Connector 39">
              <a:extLst>
                <a:ext uri="{FF2B5EF4-FFF2-40B4-BE49-F238E27FC236}">
                  <a16:creationId xmlns:a16="http://schemas.microsoft.com/office/drawing/2014/main" id="{3C66CBE0-F049-9772-58D2-1DF80025A19B}"/>
                </a:ext>
              </a:extLst>
            </p:cNvPr>
            <p:cNvCxnSpPr>
              <a:cxnSpLocks/>
            </p:cNvCxnSpPr>
            <p:nvPr/>
          </p:nvCxnSpPr>
          <p:spPr>
            <a:xfrm>
              <a:off x="7354248" y="2487692"/>
              <a:ext cx="323661" cy="443829"/>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934B11C-8D30-B27E-7E95-A7F31ACFC727}"/>
                </a:ext>
              </a:extLst>
            </p:cNvPr>
            <p:cNvSpPr txBox="1"/>
            <p:nvPr/>
          </p:nvSpPr>
          <p:spPr>
            <a:xfrm>
              <a:off x="4972891" y="2031655"/>
              <a:ext cx="1865216" cy="420564"/>
            </a:xfrm>
            <a:prstGeom prst="rect">
              <a:avLst/>
            </a:prstGeom>
            <a:noFill/>
          </p:spPr>
          <p:txBody>
            <a:bodyPr wrap="square" rtlCol="0">
              <a:spAutoFit/>
            </a:bodyPr>
            <a:lstStyle/>
            <a:p>
              <a:pPr algn="r" defTabSz="1219170"/>
              <a:r>
                <a:rPr lang="en-IE" sz="2133">
                  <a:solidFill>
                    <a:srgbClr val="006F74">
                      <a:lumMod val="75000"/>
                    </a:srgbClr>
                  </a:solidFill>
                  <a:latin typeface="Roboto" panose="02000000000000000000" pitchFamily="2" charset="0"/>
                  <a:ea typeface="Roboto" panose="02000000000000000000" pitchFamily="2" charset="0"/>
                  <a:cs typeface="Roboto" panose="02000000000000000000" pitchFamily="2" charset="0"/>
                </a:rPr>
                <a:t>Air Filtration</a:t>
              </a:r>
            </a:p>
          </p:txBody>
        </p:sp>
        <p:grpSp>
          <p:nvGrpSpPr>
            <p:cNvPr id="60" name="Group 59">
              <a:extLst>
                <a:ext uri="{FF2B5EF4-FFF2-40B4-BE49-F238E27FC236}">
                  <a16:creationId xmlns:a16="http://schemas.microsoft.com/office/drawing/2014/main" id="{E8124545-90DB-8F0C-44CC-9AA56195A06E}"/>
                </a:ext>
              </a:extLst>
            </p:cNvPr>
            <p:cNvGrpSpPr/>
            <p:nvPr/>
          </p:nvGrpSpPr>
          <p:grpSpPr>
            <a:xfrm>
              <a:off x="6856937" y="1845519"/>
              <a:ext cx="987975" cy="739925"/>
              <a:chOff x="3354907" y="1470233"/>
              <a:chExt cx="832450" cy="623447"/>
            </a:xfrm>
          </p:grpSpPr>
          <p:grpSp>
            <p:nvGrpSpPr>
              <p:cNvPr id="59" name="Group 58">
                <a:extLst>
                  <a:ext uri="{FF2B5EF4-FFF2-40B4-BE49-F238E27FC236}">
                    <a16:creationId xmlns:a16="http://schemas.microsoft.com/office/drawing/2014/main" id="{F20B4076-9776-BCD4-7A1B-C164CBBEB3D7}"/>
                  </a:ext>
                </a:extLst>
              </p:cNvPr>
              <p:cNvGrpSpPr/>
              <p:nvPr/>
            </p:nvGrpSpPr>
            <p:grpSpPr>
              <a:xfrm>
                <a:off x="3354907" y="1487894"/>
                <a:ext cx="652221" cy="605786"/>
                <a:chOff x="3354907" y="1487894"/>
                <a:chExt cx="652221" cy="605786"/>
              </a:xfrm>
            </p:grpSpPr>
            <p:pic>
              <p:nvPicPr>
                <p:cNvPr id="56" name="Picture 55" descr="Icon&#10;&#10;Description automatically generated">
                  <a:extLst>
                    <a:ext uri="{FF2B5EF4-FFF2-40B4-BE49-F238E27FC236}">
                      <a16:creationId xmlns:a16="http://schemas.microsoft.com/office/drawing/2014/main" id="{FDA6A5A6-FA78-C330-E516-81FA3BE7848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54907" y="1489617"/>
                  <a:ext cx="604063" cy="604063"/>
                </a:xfrm>
                <a:prstGeom prst="rect">
                  <a:avLst/>
                </a:prstGeom>
              </p:spPr>
            </p:pic>
            <p:sp>
              <p:nvSpPr>
                <p:cNvPr id="57" name="Cloud 56">
                  <a:extLst>
                    <a:ext uri="{FF2B5EF4-FFF2-40B4-BE49-F238E27FC236}">
                      <a16:creationId xmlns:a16="http://schemas.microsoft.com/office/drawing/2014/main" id="{506D6677-4E7E-21F1-106E-307E9DD18190}"/>
                    </a:ext>
                  </a:extLst>
                </p:cNvPr>
                <p:cNvSpPr/>
                <p:nvPr/>
              </p:nvSpPr>
              <p:spPr>
                <a:xfrm>
                  <a:off x="3647088" y="1487894"/>
                  <a:ext cx="360040" cy="229592"/>
                </a:xfrm>
                <a:prstGeom prst="cloud">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IE" sz="2400">
                    <a:solidFill>
                      <a:prstClr val="white"/>
                    </a:solidFill>
                    <a:latin typeface="Calibri"/>
                  </a:endParaRPr>
                </a:p>
              </p:txBody>
            </p:sp>
          </p:grpSp>
          <p:sp>
            <p:nvSpPr>
              <p:cNvPr id="58" name="TextBox 57">
                <a:extLst>
                  <a:ext uri="{FF2B5EF4-FFF2-40B4-BE49-F238E27FC236}">
                    <a16:creationId xmlns:a16="http://schemas.microsoft.com/office/drawing/2014/main" id="{A7AB7515-4F05-8B7C-D075-6C0C5A9759A2}"/>
                  </a:ext>
                </a:extLst>
              </p:cNvPr>
              <p:cNvSpPr txBox="1"/>
              <p:nvPr/>
            </p:nvSpPr>
            <p:spPr>
              <a:xfrm>
                <a:off x="3484631" y="1470233"/>
                <a:ext cx="702726" cy="285259"/>
              </a:xfrm>
              <a:prstGeom prst="rect">
                <a:avLst/>
              </a:prstGeom>
              <a:noFill/>
            </p:spPr>
            <p:txBody>
              <a:bodyPr wrap="square" rtlCol="0">
                <a:spAutoFit/>
              </a:bodyPr>
              <a:lstStyle/>
              <a:p>
                <a:pPr algn="ctr" defTabSz="1219170"/>
                <a:r>
                  <a:rPr lang="en-IE" sz="1600" b="1">
                    <a:solidFill>
                      <a:srgbClr val="F8F8F8">
                        <a:lumMod val="10000"/>
                      </a:srgbClr>
                    </a:solidFill>
                    <a:latin typeface="Calibri"/>
                  </a:rPr>
                  <a:t>PM</a:t>
                </a:r>
                <a:endParaRPr lang="en-IE" sz="1600" b="1" baseline="-25000">
                  <a:solidFill>
                    <a:srgbClr val="F8F8F8">
                      <a:lumMod val="10000"/>
                    </a:srgbClr>
                  </a:solidFill>
                  <a:latin typeface="Calibri"/>
                </a:endParaRPr>
              </a:p>
            </p:txBody>
          </p:sp>
        </p:grpSp>
      </p:grpSp>
    </p:spTree>
    <p:extLst>
      <p:ext uri="{BB962C8B-B14F-4D97-AF65-F5344CB8AC3E}">
        <p14:creationId xmlns:p14="http://schemas.microsoft.com/office/powerpoint/2010/main" val="2408166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23DBAC-3023-4DF6-BF18-206FF2D4D91A}"/>
              </a:ext>
            </a:extLst>
          </p:cNvPr>
          <p:cNvSpPr>
            <a:spLocks noGrp="1"/>
          </p:cNvSpPr>
          <p:nvPr>
            <p:ph type="sldNum" sz="quarter" idx="4"/>
          </p:nvPr>
        </p:nvSpPr>
        <p:spPr/>
        <p:txBody>
          <a:bodyPr/>
          <a:lstStyle/>
          <a:p>
            <a:fld id="{F074DFA7-C613-284F-BE8A-46920CEE1047}" type="slidenum">
              <a:rPr lang="en-US" smtClean="0"/>
              <a:pPr/>
              <a:t>6</a:t>
            </a:fld>
            <a:endParaRPr lang="en-US"/>
          </a:p>
        </p:txBody>
      </p:sp>
      <p:sp>
        <p:nvSpPr>
          <p:cNvPr id="5" name="TextBox 4">
            <a:extLst>
              <a:ext uri="{FF2B5EF4-FFF2-40B4-BE49-F238E27FC236}">
                <a16:creationId xmlns:a16="http://schemas.microsoft.com/office/drawing/2014/main" id="{B2D9C2AA-478F-4CDC-AFE3-DDC4C2FDB631}"/>
              </a:ext>
            </a:extLst>
          </p:cNvPr>
          <p:cNvSpPr txBox="1"/>
          <p:nvPr/>
        </p:nvSpPr>
        <p:spPr>
          <a:xfrm>
            <a:off x="623392" y="103747"/>
            <a:ext cx="9505056" cy="1436227"/>
          </a:xfrm>
          <a:prstGeom prst="rect">
            <a:avLst/>
          </a:prstGeom>
        </p:spPr>
        <p:txBody>
          <a:bodyPr vert="horz" lIns="91440" tIns="45720" rIns="91440" bIns="45720" rtlCol="0" anchor="ctr">
            <a:normAutofit/>
          </a:bodyPr>
          <a:lstStyle>
            <a:defPPr>
              <a:defRPr lang="en-US"/>
            </a:defPPr>
            <a:lvl1pPr defTabSz="1219170">
              <a:spcBef>
                <a:spcPct val="0"/>
              </a:spcBef>
              <a:buNone/>
              <a:defRPr sz="4000" b="1" i="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r>
              <a:rPr lang="en-US" dirty="0"/>
              <a:t>Extent Accounts</a:t>
            </a:r>
          </a:p>
        </p:txBody>
      </p:sp>
      <p:sp>
        <p:nvSpPr>
          <p:cNvPr id="9" name="Content Placeholder 2">
            <a:extLst>
              <a:ext uri="{FF2B5EF4-FFF2-40B4-BE49-F238E27FC236}">
                <a16:creationId xmlns:a16="http://schemas.microsoft.com/office/drawing/2014/main" id="{418E587F-D82A-42EA-B89D-D42BA16BF7E9}"/>
              </a:ext>
            </a:extLst>
          </p:cNvPr>
          <p:cNvSpPr>
            <a:spLocks noGrp="1"/>
          </p:cNvSpPr>
          <p:nvPr>
            <p:ph idx="1"/>
          </p:nvPr>
        </p:nvSpPr>
        <p:spPr>
          <a:xfrm>
            <a:off x="258349" y="1767866"/>
            <a:ext cx="3845300" cy="2737227"/>
          </a:xfrm>
        </p:spPr>
        <p:txBody>
          <a:bodyPr>
            <a:normAutofit fontScale="92500" lnSpcReduction="10000"/>
          </a:bodyPr>
          <a:lstStyle/>
          <a:p>
            <a:r>
              <a:rPr lang="en-US" sz="2400" dirty="0">
                <a:latin typeface="Roboto" panose="02000000000000000000" pitchFamily="2" charset="0"/>
                <a:ea typeface="Roboto" panose="02000000000000000000" pitchFamily="2" charset="0"/>
                <a:cs typeface="Roboto" panose="02000000000000000000" pitchFamily="2" charset="0"/>
              </a:rPr>
              <a:t>Mandatory reporting at Level 1 of EU Ecosystem Typology</a:t>
            </a:r>
          </a:p>
          <a:p>
            <a:pPr marL="914377" lvl="1">
              <a:buFont typeface="Courier New" panose="02070309020205020404" pitchFamily="49" charset="0"/>
              <a:buChar char="o"/>
            </a:pPr>
            <a:r>
              <a:rPr lang="en-US" sz="2400" dirty="0">
                <a:latin typeface="Roboto" panose="02000000000000000000" pitchFamily="2" charset="0"/>
                <a:ea typeface="Roboto" panose="02000000000000000000" pitchFamily="2" charset="0"/>
                <a:cs typeface="Roboto" panose="02000000000000000000" pitchFamily="2" charset="0"/>
              </a:rPr>
              <a:t>Every 3 years</a:t>
            </a:r>
          </a:p>
          <a:p>
            <a:pPr marL="914377" lvl="1">
              <a:buFont typeface="Courier New" panose="02070309020205020404" pitchFamily="49" charset="0"/>
              <a:buChar char="o"/>
            </a:pPr>
            <a:r>
              <a:rPr lang="en-US" sz="2400" dirty="0">
                <a:latin typeface="Roboto" panose="02000000000000000000" pitchFamily="2" charset="0"/>
                <a:ea typeface="Roboto" panose="02000000000000000000" pitchFamily="2" charset="0"/>
                <a:cs typeface="Roboto" panose="02000000000000000000" pitchFamily="2" charset="0"/>
              </a:rPr>
              <a:t>Opening and closing extent</a:t>
            </a:r>
          </a:p>
          <a:p>
            <a:pPr marL="914377" lvl="1">
              <a:buFont typeface="Courier New" panose="02070309020205020404" pitchFamily="49" charset="0"/>
              <a:buChar char="o"/>
            </a:pPr>
            <a:r>
              <a:rPr lang="en-US" sz="2400" dirty="0">
                <a:latin typeface="Roboto" panose="02000000000000000000" pitchFamily="2" charset="0"/>
                <a:ea typeface="Roboto" panose="02000000000000000000" pitchFamily="2" charset="0"/>
                <a:cs typeface="Roboto" panose="02000000000000000000" pitchFamily="2" charset="0"/>
              </a:rPr>
              <a:t>Conversion matrix</a:t>
            </a:r>
            <a:endParaRPr lang="en-IE" sz="2400" dirty="0">
              <a:latin typeface="Roboto" panose="02000000000000000000" pitchFamily="2" charset="0"/>
              <a:ea typeface="Roboto" panose="02000000000000000000" pitchFamily="2" charset="0"/>
              <a:cs typeface="Roboto" panose="02000000000000000000" pitchFamily="2" charset="0"/>
            </a:endParaRPr>
          </a:p>
        </p:txBody>
      </p:sp>
      <p:graphicFrame>
        <p:nvGraphicFramePr>
          <p:cNvPr id="2" name="Table 1">
            <a:extLst>
              <a:ext uri="{FF2B5EF4-FFF2-40B4-BE49-F238E27FC236}">
                <a16:creationId xmlns:a16="http://schemas.microsoft.com/office/drawing/2014/main" id="{062B2439-5503-1D94-CE8F-38E45DF3F029}"/>
              </a:ext>
            </a:extLst>
          </p:cNvPr>
          <p:cNvGraphicFramePr>
            <a:graphicFrameLocks noGrp="1"/>
          </p:cNvGraphicFramePr>
          <p:nvPr>
            <p:extLst>
              <p:ext uri="{D42A27DB-BD31-4B8C-83A1-F6EECF244321}">
                <p14:modId xmlns:p14="http://schemas.microsoft.com/office/powerpoint/2010/main" val="974760935"/>
              </p:ext>
            </p:extLst>
          </p:nvPr>
        </p:nvGraphicFramePr>
        <p:xfrm>
          <a:off x="4636101" y="1301868"/>
          <a:ext cx="7297550" cy="4716849"/>
        </p:xfrm>
        <a:graphic>
          <a:graphicData uri="http://schemas.openxmlformats.org/drawingml/2006/table">
            <a:tbl>
              <a:tblPr firstRow="1" firstCol="1" bandRow="1">
                <a:tableStyleId>{00A15C55-8517-42AA-B614-E9B94910E393}</a:tableStyleId>
              </a:tblPr>
              <a:tblGrid>
                <a:gridCol w="1296365">
                  <a:extLst>
                    <a:ext uri="{9D8B030D-6E8A-4147-A177-3AD203B41FA5}">
                      <a16:colId xmlns:a16="http://schemas.microsoft.com/office/drawing/2014/main" val="1010506694"/>
                    </a:ext>
                  </a:extLst>
                </a:gridCol>
                <a:gridCol w="6001185">
                  <a:extLst>
                    <a:ext uri="{9D8B030D-6E8A-4147-A177-3AD203B41FA5}">
                      <a16:colId xmlns:a16="http://schemas.microsoft.com/office/drawing/2014/main" val="1320384973"/>
                    </a:ext>
                  </a:extLst>
                </a:gridCol>
              </a:tblGrid>
              <a:tr h="449649">
                <a:tc>
                  <a:txBody>
                    <a:bodyPr/>
                    <a:lstStyle/>
                    <a:p>
                      <a:pPr algn="just">
                        <a:spcBef>
                          <a:spcPts val="600"/>
                        </a:spcBef>
                        <a:spcAft>
                          <a:spcPts val="600"/>
                        </a:spcAft>
                      </a:pPr>
                      <a:r>
                        <a:rPr lang="en-GB" sz="2000">
                          <a:effectLst/>
                          <a:latin typeface="Roboto" panose="02000000000000000000" pitchFamily="2" charset="0"/>
                          <a:ea typeface="Roboto" panose="02000000000000000000" pitchFamily="2" charset="0"/>
                          <a:cs typeface="Roboto" panose="02000000000000000000" pitchFamily="2" charset="0"/>
                        </a:rPr>
                        <a:t>Category</a:t>
                      </a:r>
                      <a:endParaRPr lang="en-IE" sz="2000">
                        <a:effectLst/>
                        <a:latin typeface="Roboto" panose="02000000000000000000" pitchFamily="2" charset="0"/>
                        <a:ea typeface="Roboto" panose="02000000000000000000" pitchFamily="2" charset="0"/>
                        <a:cs typeface="Roboto" panose="02000000000000000000" pitchFamily="2" charset="0"/>
                      </a:endParaRPr>
                    </a:p>
                  </a:txBody>
                  <a:tcPr marT="0" marB="0"/>
                </a:tc>
                <a:tc>
                  <a:txBody>
                    <a:bodyPr/>
                    <a:lstStyle/>
                    <a:p>
                      <a:pPr algn="just">
                        <a:spcBef>
                          <a:spcPts val="600"/>
                        </a:spcBef>
                        <a:spcAft>
                          <a:spcPts val="600"/>
                        </a:spcAft>
                      </a:pPr>
                      <a:r>
                        <a:rPr lang="en-GB" sz="2000">
                          <a:effectLst/>
                          <a:latin typeface="Roboto" panose="02000000000000000000" pitchFamily="2" charset="0"/>
                          <a:ea typeface="Roboto" panose="02000000000000000000" pitchFamily="2" charset="0"/>
                          <a:cs typeface="Roboto" panose="02000000000000000000" pitchFamily="2" charset="0"/>
                        </a:rPr>
                        <a:t>Name of ecosystem type</a:t>
                      </a:r>
                      <a:endParaRPr lang="en-IE" sz="2000">
                        <a:effectLst/>
                        <a:latin typeface="Roboto" panose="02000000000000000000" pitchFamily="2" charset="0"/>
                        <a:ea typeface="Roboto" panose="02000000000000000000" pitchFamily="2" charset="0"/>
                        <a:cs typeface="Roboto" panose="02000000000000000000" pitchFamily="2" charset="0"/>
                      </a:endParaRPr>
                    </a:p>
                  </a:txBody>
                  <a:tcPr marT="0" marB="0"/>
                </a:tc>
                <a:extLst>
                  <a:ext uri="{0D108BD9-81ED-4DB2-BD59-A6C34878D82A}">
                    <a16:rowId xmlns:a16="http://schemas.microsoft.com/office/drawing/2014/main" val="133209821"/>
                  </a:ext>
                </a:extLst>
              </a:tr>
              <a:tr h="287275">
                <a:tc>
                  <a:txBody>
                    <a:bodyPr/>
                    <a:lstStyle/>
                    <a:p>
                      <a:pPr algn="just">
                        <a:spcBef>
                          <a:spcPts val="600"/>
                        </a:spcBef>
                        <a:spcAft>
                          <a:spcPts val="600"/>
                        </a:spcAft>
                      </a:pPr>
                      <a:r>
                        <a:rPr lang="en-GB" sz="2000">
                          <a:effectLst/>
                          <a:latin typeface="Roboto" panose="02000000000000000000" pitchFamily="2" charset="0"/>
                          <a:ea typeface="Roboto" panose="02000000000000000000" pitchFamily="2" charset="0"/>
                          <a:cs typeface="Roboto" panose="02000000000000000000" pitchFamily="2" charset="0"/>
                        </a:rPr>
                        <a:t>1</a:t>
                      </a:r>
                      <a:endParaRPr lang="en-IE" sz="2000">
                        <a:effectLst/>
                        <a:latin typeface="Roboto" panose="02000000000000000000" pitchFamily="2" charset="0"/>
                        <a:ea typeface="Roboto" panose="02000000000000000000" pitchFamily="2" charset="0"/>
                        <a:cs typeface="Roboto" panose="02000000000000000000" pitchFamily="2" charset="0"/>
                      </a:endParaRPr>
                    </a:p>
                  </a:txBody>
                  <a:tcPr marT="0" marB="0"/>
                </a:tc>
                <a:tc>
                  <a:txBody>
                    <a:bodyPr/>
                    <a:lstStyle/>
                    <a:p>
                      <a:pPr algn="just">
                        <a:spcBef>
                          <a:spcPts val="600"/>
                        </a:spcBef>
                        <a:spcAft>
                          <a:spcPts val="600"/>
                        </a:spcAft>
                      </a:pPr>
                      <a:r>
                        <a:rPr lang="en-GB" sz="2000">
                          <a:effectLst/>
                          <a:latin typeface="Roboto" panose="02000000000000000000" pitchFamily="2" charset="0"/>
                          <a:ea typeface="Roboto" panose="02000000000000000000" pitchFamily="2" charset="0"/>
                          <a:cs typeface="Roboto" panose="02000000000000000000" pitchFamily="2" charset="0"/>
                        </a:rPr>
                        <a:t>Settlements and other artificial areas</a:t>
                      </a:r>
                      <a:endParaRPr lang="en-IE" sz="2000">
                        <a:effectLst/>
                        <a:latin typeface="Roboto" panose="02000000000000000000" pitchFamily="2" charset="0"/>
                        <a:ea typeface="Roboto" panose="02000000000000000000" pitchFamily="2" charset="0"/>
                        <a:cs typeface="Roboto" panose="02000000000000000000" pitchFamily="2" charset="0"/>
                      </a:endParaRPr>
                    </a:p>
                  </a:txBody>
                  <a:tcPr marT="0" marB="0"/>
                </a:tc>
                <a:extLst>
                  <a:ext uri="{0D108BD9-81ED-4DB2-BD59-A6C34878D82A}">
                    <a16:rowId xmlns:a16="http://schemas.microsoft.com/office/drawing/2014/main" val="2599234261"/>
                  </a:ext>
                </a:extLst>
              </a:tr>
              <a:tr h="287275">
                <a:tc>
                  <a:txBody>
                    <a:bodyPr/>
                    <a:lstStyle/>
                    <a:p>
                      <a:pPr algn="just">
                        <a:spcBef>
                          <a:spcPts val="600"/>
                        </a:spcBef>
                        <a:spcAft>
                          <a:spcPts val="600"/>
                        </a:spcAft>
                      </a:pPr>
                      <a:r>
                        <a:rPr lang="en-GB" sz="2000">
                          <a:effectLst/>
                          <a:latin typeface="Roboto" panose="02000000000000000000" pitchFamily="2" charset="0"/>
                          <a:ea typeface="Roboto" panose="02000000000000000000" pitchFamily="2" charset="0"/>
                          <a:cs typeface="Roboto" panose="02000000000000000000" pitchFamily="2" charset="0"/>
                        </a:rPr>
                        <a:t>2</a:t>
                      </a:r>
                      <a:endParaRPr lang="en-IE" sz="2000">
                        <a:effectLst/>
                        <a:latin typeface="Roboto" panose="02000000000000000000" pitchFamily="2" charset="0"/>
                        <a:ea typeface="Roboto" panose="02000000000000000000" pitchFamily="2" charset="0"/>
                        <a:cs typeface="Roboto" panose="02000000000000000000" pitchFamily="2" charset="0"/>
                      </a:endParaRPr>
                    </a:p>
                  </a:txBody>
                  <a:tcPr marT="0" marB="0"/>
                </a:tc>
                <a:tc>
                  <a:txBody>
                    <a:bodyPr/>
                    <a:lstStyle/>
                    <a:p>
                      <a:pPr algn="just">
                        <a:spcBef>
                          <a:spcPts val="600"/>
                        </a:spcBef>
                        <a:spcAft>
                          <a:spcPts val="600"/>
                        </a:spcAft>
                      </a:pPr>
                      <a:r>
                        <a:rPr lang="en-GB" sz="2000">
                          <a:effectLst/>
                          <a:latin typeface="Roboto" panose="02000000000000000000" pitchFamily="2" charset="0"/>
                          <a:ea typeface="Roboto" panose="02000000000000000000" pitchFamily="2" charset="0"/>
                          <a:cs typeface="Roboto" panose="02000000000000000000" pitchFamily="2" charset="0"/>
                        </a:rPr>
                        <a:t>Cropland </a:t>
                      </a:r>
                      <a:endParaRPr lang="en-IE" sz="2000">
                        <a:effectLst/>
                        <a:latin typeface="Roboto" panose="02000000000000000000" pitchFamily="2" charset="0"/>
                        <a:ea typeface="Roboto" panose="02000000000000000000" pitchFamily="2" charset="0"/>
                        <a:cs typeface="Roboto" panose="02000000000000000000" pitchFamily="2" charset="0"/>
                      </a:endParaRPr>
                    </a:p>
                  </a:txBody>
                  <a:tcPr marT="0" marB="0"/>
                </a:tc>
                <a:extLst>
                  <a:ext uri="{0D108BD9-81ED-4DB2-BD59-A6C34878D82A}">
                    <a16:rowId xmlns:a16="http://schemas.microsoft.com/office/drawing/2014/main" val="324170346"/>
                  </a:ext>
                </a:extLst>
              </a:tr>
              <a:tr h="574550">
                <a:tc>
                  <a:txBody>
                    <a:bodyPr/>
                    <a:lstStyle/>
                    <a:p>
                      <a:pPr algn="just">
                        <a:spcBef>
                          <a:spcPts val="600"/>
                        </a:spcBef>
                        <a:spcAft>
                          <a:spcPts val="600"/>
                        </a:spcAft>
                      </a:pPr>
                      <a:r>
                        <a:rPr lang="en-GB" sz="2000">
                          <a:effectLst/>
                          <a:latin typeface="Roboto" panose="02000000000000000000" pitchFamily="2" charset="0"/>
                          <a:ea typeface="Roboto" panose="02000000000000000000" pitchFamily="2" charset="0"/>
                          <a:cs typeface="Roboto" panose="02000000000000000000" pitchFamily="2" charset="0"/>
                        </a:rPr>
                        <a:t>3</a:t>
                      </a:r>
                      <a:endParaRPr lang="en-IE" sz="2000">
                        <a:effectLst/>
                        <a:latin typeface="Roboto" panose="02000000000000000000" pitchFamily="2" charset="0"/>
                        <a:ea typeface="Roboto" panose="02000000000000000000" pitchFamily="2" charset="0"/>
                        <a:cs typeface="Roboto" panose="02000000000000000000" pitchFamily="2" charset="0"/>
                      </a:endParaRPr>
                    </a:p>
                  </a:txBody>
                  <a:tcPr marT="0" marB="0"/>
                </a:tc>
                <a:tc>
                  <a:txBody>
                    <a:bodyPr/>
                    <a:lstStyle/>
                    <a:p>
                      <a:pPr algn="just">
                        <a:spcBef>
                          <a:spcPts val="600"/>
                        </a:spcBef>
                        <a:spcAft>
                          <a:spcPts val="600"/>
                        </a:spcAft>
                      </a:pPr>
                      <a:r>
                        <a:rPr lang="en-GB" sz="2000">
                          <a:effectLst/>
                          <a:latin typeface="Roboto" panose="02000000000000000000" pitchFamily="2" charset="0"/>
                          <a:ea typeface="Roboto" panose="02000000000000000000" pitchFamily="2" charset="0"/>
                          <a:cs typeface="Roboto" panose="02000000000000000000" pitchFamily="2" charset="0"/>
                        </a:rPr>
                        <a:t>Grassland (pastures, semi-natural and natural grassland)</a:t>
                      </a:r>
                      <a:endParaRPr lang="en-IE" sz="2000">
                        <a:effectLst/>
                        <a:latin typeface="Roboto" panose="02000000000000000000" pitchFamily="2" charset="0"/>
                        <a:ea typeface="Roboto" panose="02000000000000000000" pitchFamily="2" charset="0"/>
                        <a:cs typeface="Roboto" panose="02000000000000000000" pitchFamily="2" charset="0"/>
                      </a:endParaRPr>
                    </a:p>
                  </a:txBody>
                  <a:tcPr marT="0" marB="0"/>
                </a:tc>
                <a:extLst>
                  <a:ext uri="{0D108BD9-81ED-4DB2-BD59-A6C34878D82A}">
                    <a16:rowId xmlns:a16="http://schemas.microsoft.com/office/drawing/2014/main" val="2072022108"/>
                  </a:ext>
                </a:extLst>
              </a:tr>
              <a:tr h="287275">
                <a:tc>
                  <a:txBody>
                    <a:bodyPr/>
                    <a:lstStyle/>
                    <a:p>
                      <a:pPr algn="just">
                        <a:spcBef>
                          <a:spcPts val="600"/>
                        </a:spcBef>
                        <a:spcAft>
                          <a:spcPts val="600"/>
                        </a:spcAft>
                      </a:pPr>
                      <a:r>
                        <a:rPr lang="en-GB" sz="2000">
                          <a:effectLst/>
                          <a:latin typeface="Roboto" panose="02000000000000000000" pitchFamily="2" charset="0"/>
                          <a:ea typeface="Roboto" panose="02000000000000000000" pitchFamily="2" charset="0"/>
                          <a:cs typeface="Roboto" panose="02000000000000000000" pitchFamily="2" charset="0"/>
                        </a:rPr>
                        <a:t>4</a:t>
                      </a:r>
                      <a:endParaRPr lang="en-IE" sz="2000">
                        <a:effectLst/>
                        <a:latin typeface="Roboto" panose="02000000000000000000" pitchFamily="2" charset="0"/>
                        <a:ea typeface="Roboto" panose="02000000000000000000" pitchFamily="2" charset="0"/>
                        <a:cs typeface="Roboto" panose="02000000000000000000" pitchFamily="2" charset="0"/>
                      </a:endParaRPr>
                    </a:p>
                  </a:txBody>
                  <a:tcPr marT="0" marB="0"/>
                </a:tc>
                <a:tc>
                  <a:txBody>
                    <a:bodyPr/>
                    <a:lstStyle/>
                    <a:p>
                      <a:pPr algn="just">
                        <a:spcBef>
                          <a:spcPts val="600"/>
                        </a:spcBef>
                        <a:spcAft>
                          <a:spcPts val="600"/>
                        </a:spcAft>
                      </a:pPr>
                      <a:r>
                        <a:rPr lang="en-GB" sz="2000">
                          <a:effectLst/>
                          <a:latin typeface="Roboto" panose="02000000000000000000" pitchFamily="2" charset="0"/>
                          <a:ea typeface="Roboto" panose="02000000000000000000" pitchFamily="2" charset="0"/>
                          <a:cs typeface="Roboto" panose="02000000000000000000" pitchFamily="2" charset="0"/>
                        </a:rPr>
                        <a:t>Forest and woodland</a:t>
                      </a:r>
                      <a:endParaRPr lang="en-IE" sz="2000">
                        <a:effectLst/>
                        <a:latin typeface="Roboto" panose="02000000000000000000" pitchFamily="2" charset="0"/>
                        <a:ea typeface="Roboto" panose="02000000000000000000" pitchFamily="2" charset="0"/>
                        <a:cs typeface="Roboto" panose="02000000000000000000" pitchFamily="2" charset="0"/>
                      </a:endParaRPr>
                    </a:p>
                  </a:txBody>
                  <a:tcPr marT="0" marB="0"/>
                </a:tc>
                <a:extLst>
                  <a:ext uri="{0D108BD9-81ED-4DB2-BD59-A6C34878D82A}">
                    <a16:rowId xmlns:a16="http://schemas.microsoft.com/office/drawing/2014/main" val="1713670783"/>
                  </a:ext>
                </a:extLst>
              </a:tr>
              <a:tr h="287275">
                <a:tc>
                  <a:txBody>
                    <a:bodyPr/>
                    <a:lstStyle/>
                    <a:p>
                      <a:pPr algn="just">
                        <a:spcBef>
                          <a:spcPts val="600"/>
                        </a:spcBef>
                        <a:spcAft>
                          <a:spcPts val="600"/>
                        </a:spcAft>
                      </a:pPr>
                      <a:r>
                        <a:rPr lang="en-GB" sz="2000">
                          <a:effectLst/>
                          <a:latin typeface="Roboto" panose="02000000000000000000" pitchFamily="2" charset="0"/>
                          <a:ea typeface="Roboto" panose="02000000000000000000" pitchFamily="2" charset="0"/>
                          <a:cs typeface="Roboto" panose="02000000000000000000" pitchFamily="2" charset="0"/>
                        </a:rPr>
                        <a:t>5</a:t>
                      </a:r>
                      <a:endParaRPr lang="en-IE" sz="2000">
                        <a:effectLst/>
                        <a:latin typeface="Roboto" panose="02000000000000000000" pitchFamily="2" charset="0"/>
                        <a:ea typeface="Roboto" panose="02000000000000000000" pitchFamily="2" charset="0"/>
                        <a:cs typeface="Roboto" panose="02000000000000000000" pitchFamily="2" charset="0"/>
                      </a:endParaRPr>
                    </a:p>
                  </a:txBody>
                  <a:tcPr marT="0" marB="0"/>
                </a:tc>
                <a:tc>
                  <a:txBody>
                    <a:bodyPr/>
                    <a:lstStyle/>
                    <a:p>
                      <a:pPr algn="just">
                        <a:spcBef>
                          <a:spcPts val="600"/>
                        </a:spcBef>
                        <a:spcAft>
                          <a:spcPts val="600"/>
                        </a:spcAft>
                      </a:pPr>
                      <a:r>
                        <a:rPr lang="en-GB" sz="2000" dirty="0">
                          <a:effectLst/>
                          <a:latin typeface="Roboto" panose="02000000000000000000" pitchFamily="2" charset="0"/>
                          <a:ea typeface="Roboto" panose="02000000000000000000" pitchFamily="2" charset="0"/>
                          <a:cs typeface="Roboto" panose="02000000000000000000" pitchFamily="2" charset="0"/>
                        </a:rPr>
                        <a:t>Heathland and shrub</a:t>
                      </a:r>
                      <a:endParaRPr lang="en-IE" sz="2000" dirty="0">
                        <a:effectLst/>
                        <a:latin typeface="Roboto" panose="02000000000000000000" pitchFamily="2" charset="0"/>
                        <a:ea typeface="Roboto" panose="02000000000000000000" pitchFamily="2" charset="0"/>
                        <a:cs typeface="Roboto" panose="02000000000000000000" pitchFamily="2" charset="0"/>
                      </a:endParaRPr>
                    </a:p>
                  </a:txBody>
                  <a:tcPr marT="0" marB="0"/>
                </a:tc>
                <a:extLst>
                  <a:ext uri="{0D108BD9-81ED-4DB2-BD59-A6C34878D82A}">
                    <a16:rowId xmlns:a16="http://schemas.microsoft.com/office/drawing/2014/main" val="128544646"/>
                  </a:ext>
                </a:extLst>
              </a:tr>
              <a:tr h="287275">
                <a:tc>
                  <a:txBody>
                    <a:bodyPr/>
                    <a:lstStyle/>
                    <a:p>
                      <a:pPr algn="just">
                        <a:spcBef>
                          <a:spcPts val="600"/>
                        </a:spcBef>
                        <a:spcAft>
                          <a:spcPts val="600"/>
                        </a:spcAft>
                      </a:pPr>
                      <a:r>
                        <a:rPr lang="en-GB" sz="2000">
                          <a:effectLst/>
                          <a:latin typeface="Roboto" panose="02000000000000000000" pitchFamily="2" charset="0"/>
                          <a:ea typeface="Roboto" panose="02000000000000000000" pitchFamily="2" charset="0"/>
                          <a:cs typeface="Roboto" panose="02000000000000000000" pitchFamily="2" charset="0"/>
                        </a:rPr>
                        <a:t>6</a:t>
                      </a:r>
                      <a:endParaRPr lang="en-IE" sz="2000">
                        <a:effectLst/>
                        <a:latin typeface="Roboto" panose="02000000000000000000" pitchFamily="2" charset="0"/>
                        <a:ea typeface="Roboto" panose="02000000000000000000" pitchFamily="2" charset="0"/>
                        <a:cs typeface="Roboto" panose="02000000000000000000" pitchFamily="2" charset="0"/>
                      </a:endParaRPr>
                    </a:p>
                  </a:txBody>
                  <a:tcPr marT="0" marB="0"/>
                </a:tc>
                <a:tc>
                  <a:txBody>
                    <a:bodyPr/>
                    <a:lstStyle/>
                    <a:p>
                      <a:pPr algn="just">
                        <a:spcBef>
                          <a:spcPts val="600"/>
                        </a:spcBef>
                        <a:spcAft>
                          <a:spcPts val="600"/>
                        </a:spcAft>
                      </a:pPr>
                      <a:r>
                        <a:rPr lang="en-GB" sz="2000">
                          <a:effectLst/>
                          <a:latin typeface="Roboto" panose="02000000000000000000" pitchFamily="2" charset="0"/>
                          <a:ea typeface="Roboto" panose="02000000000000000000" pitchFamily="2" charset="0"/>
                          <a:cs typeface="Roboto" panose="02000000000000000000" pitchFamily="2" charset="0"/>
                        </a:rPr>
                        <a:t>Sparsely vegetated ecosystems</a:t>
                      </a:r>
                      <a:endParaRPr lang="en-IE" sz="2000">
                        <a:effectLst/>
                        <a:latin typeface="Roboto" panose="02000000000000000000" pitchFamily="2" charset="0"/>
                        <a:ea typeface="Roboto" panose="02000000000000000000" pitchFamily="2" charset="0"/>
                        <a:cs typeface="Roboto" panose="02000000000000000000" pitchFamily="2" charset="0"/>
                      </a:endParaRPr>
                    </a:p>
                  </a:txBody>
                  <a:tcPr marT="0" marB="0"/>
                </a:tc>
                <a:extLst>
                  <a:ext uri="{0D108BD9-81ED-4DB2-BD59-A6C34878D82A}">
                    <a16:rowId xmlns:a16="http://schemas.microsoft.com/office/drawing/2014/main" val="685487224"/>
                  </a:ext>
                </a:extLst>
              </a:tr>
              <a:tr h="287275">
                <a:tc>
                  <a:txBody>
                    <a:bodyPr/>
                    <a:lstStyle/>
                    <a:p>
                      <a:pPr algn="just">
                        <a:spcBef>
                          <a:spcPts val="600"/>
                        </a:spcBef>
                        <a:spcAft>
                          <a:spcPts val="600"/>
                        </a:spcAft>
                      </a:pPr>
                      <a:r>
                        <a:rPr lang="en-GB" sz="2000">
                          <a:effectLst/>
                          <a:latin typeface="Roboto" panose="02000000000000000000" pitchFamily="2" charset="0"/>
                          <a:ea typeface="Roboto" panose="02000000000000000000" pitchFamily="2" charset="0"/>
                          <a:cs typeface="Roboto" panose="02000000000000000000" pitchFamily="2" charset="0"/>
                        </a:rPr>
                        <a:t>7</a:t>
                      </a:r>
                      <a:endParaRPr lang="en-IE" sz="2000">
                        <a:effectLst/>
                        <a:latin typeface="Roboto" panose="02000000000000000000" pitchFamily="2" charset="0"/>
                        <a:ea typeface="Roboto" panose="02000000000000000000" pitchFamily="2" charset="0"/>
                        <a:cs typeface="Roboto" panose="02000000000000000000" pitchFamily="2" charset="0"/>
                      </a:endParaRPr>
                    </a:p>
                  </a:txBody>
                  <a:tcPr marT="0" marB="0"/>
                </a:tc>
                <a:tc>
                  <a:txBody>
                    <a:bodyPr/>
                    <a:lstStyle/>
                    <a:p>
                      <a:pPr algn="just">
                        <a:spcBef>
                          <a:spcPts val="600"/>
                        </a:spcBef>
                        <a:spcAft>
                          <a:spcPts val="600"/>
                        </a:spcAft>
                      </a:pPr>
                      <a:r>
                        <a:rPr lang="en-GB" sz="2000">
                          <a:effectLst/>
                          <a:latin typeface="Roboto" panose="02000000000000000000" pitchFamily="2" charset="0"/>
                          <a:ea typeface="Roboto" panose="02000000000000000000" pitchFamily="2" charset="0"/>
                          <a:cs typeface="Roboto" panose="02000000000000000000" pitchFamily="2" charset="0"/>
                        </a:rPr>
                        <a:t>Inland wetlands</a:t>
                      </a:r>
                      <a:endParaRPr lang="en-IE" sz="2000">
                        <a:effectLst/>
                        <a:latin typeface="Roboto" panose="02000000000000000000" pitchFamily="2" charset="0"/>
                        <a:ea typeface="Roboto" panose="02000000000000000000" pitchFamily="2" charset="0"/>
                        <a:cs typeface="Roboto" panose="02000000000000000000" pitchFamily="2" charset="0"/>
                      </a:endParaRPr>
                    </a:p>
                  </a:txBody>
                  <a:tcPr marT="0" marB="0"/>
                </a:tc>
                <a:extLst>
                  <a:ext uri="{0D108BD9-81ED-4DB2-BD59-A6C34878D82A}">
                    <a16:rowId xmlns:a16="http://schemas.microsoft.com/office/drawing/2014/main" val="1913879136"/>
                  </a:ext>
                </a:extLst>
              </a:tr>
              <a:tr h="287275">
                <a:tc>
                  <a:txBody>
                    <a:bodyPr/>
                    <a:lstStyle/>
                    <a:p>
                      <a:pPr algn="just">
                        <a:spcBef>
                          <a:spcPts val="600"/>
                        </a:spcBef>
                        <a:spcAft>
                          <a:spcPts val="600"/>
                        </a:spcAft>
                      </a:pPr>
                      <a:r>
                        <a:rPr lang="en-GB" sz="2000">
                          <a:effectLst/>
                          <a:latin typeface="Roboto" panose="02000000000000000000" pitchFamily="2" charset="0"/>
                          <a:ea typeface="Roboto" panose="02000000000000000000" pitchFamily="2" charset="0"/>
                          <a:cs typeface="Roboto" panose="02000000000000000000" pitchFamily="2" charset="0"/>
                        </a:rPr>
                        <a:t>8</a:t>
                      </a:r>
                      <a:endParaRPr lang="en-IE" sz="2000">
                        <a:effectLst/>
                        <a:latin typeface="Roboto" panose="02000000000000000000" pitchFamily="2" charset="0"/>
                        <a:ea typeface="Roboto" panose="02000000000000000000" pitchFamily="2" charset="0"/>
                        <a:cs typeface="Roboto" panose="02000000000000000000" pitchFamily="2" charset="0"/>
                      </a:endParaRPr>
                    </a:p>
                  </a:txBody>
                  <a:tcPr marT="0" marB="0"/>
                </a:tc>
                <a:tc>
                  <a:txBody>
                    <a:bodyPr/>
                    <a:lstStyle/>
                    <a:p>
                      <a:pPr algn="just">
                        <a:spcBef>
                          <a:spcPts val="600"/>
                        </a:spcBef>
                        <a:spcAft>
                          <a:spcPts val="600"/>
                        </a:spcAft>
                      </a:pPr>
                      <a:r>
                        <a:rPr lang="en-GB" sz="2000">
                          <a:effectLst/>
                          <a:latin typeface="Roboto" panose="02000000000000000000" pitchFamily="2" charset="0"/>
                          <a:ea typeface="Roboto" panose="02000000000000000000" pitchFamily="2" charset="0"/>
                          <a:cs typeface="Roboto" panose="02000000000000000000" pitchFamily="2" charset="0"/>
                        </a:rPr>
                        <a:t>Rivers and canals</a:t>
                      </a:r>
                      <a:endParaRPr lang="en-IE" sz="2000">
                        <a:effectLst/>
                        <a:latin typeface="Roboto" panose="02000000000000000000" pitchFamily="2" charset="0"/>
                        <a:ea typeface="Roboto" panose="02000000000000000000" pitchFamily="2" charset="0"/>
                        <a:cs typeface="Roboto" panose="02000000000000000000" pitchFamily="2" charset="0"/>
                      </a:endParaRPr>
                    </a:p>
                  </a:txBody>
                  <a:tcPr marT="0" marB="0"/>
                </a:tc>
                <a:extLst>
                  <a:ext uri="{0D108BD9-81ED-4DB2-BD59-A6C34878D82A}">
                    <a16:rowId xmlns:a16="http://schemas.microsoft.com/office/drawing/2014/main" val="2129395656"/>
                  </a:ext>
                </a:extLst>
              </a:tr>
              <a:tr h="287275">
                <a:tc>
                  <a:txBody>
                    <a:bodyPr/>
                    <a:lstStyle/>
                    <a:p>
                      <a:pPr algn="just">
                        <a:spcBef>
                          <a:spcPts val="600"/>
                        </a:spcBef>
                        <a:spcAft>
                          <a:spcPts val="600"/>
                        </a:spcAft>
                      </a:pPr>
                      <a:r>
                        <a:rPr lang="en-GB" sz="2000">
                          <a:effectLst/>
                          <a:latin typeface="Roboto" panose="02000000000000000000" pitchFamily="2" charset="0"/>
                          <a:ea typeface="Roboto" panose="02000000000000000000" pitchFamily="2" charset="0"/>
                          <a:cs typeface="Roboto" panose="02000000000000000000" pitchFamily="2" charset="0"/>
                        </a:rPr>
                        <a:t>9</a:t>
                      </a:r>
                      <a:endParaRPr lang="en-IE" sz="2000">
                        <a:effectLst/>
                        <a:latin typeface="Roboto" panose="02000000000000000000" pitchFamily="2" charset="0"/>
                        <a:ea typeface="Roboto" panose="02000000000000000000" pitchFamily="2" charset="0"/>
                        <a:cs typeface="Roboto" panose="02000000000000000000" pitchFamily="2" charset="0"/>
                      </a:endParaRPr>
                    </a:p>
                  </a:txBody>
                  <a:tcPr marT="0" marB="0"/>
                </a:tc>
                <a:tc>
                  <a:txBody>
                    <a:bodyPr/>
                    <a:lstStyle/>
                    <a:p>
                      <a:pPr algn="just">
                        <a:spcBef>
                          <a:spcPts val="600"/>
                        </a:spcBef>
                        <a:spcAft>
                          <a:spcPts val="600"/>
                        </a:spcAft>
                      </a:pPr>
                      <a:r>
                        <a:rPr lang="en-GB" sz="2000">
                          <a:effectLst/>
                          <a:latin typeface="Roboto" panose="02000000000000000000" pitchFamily="2" charset="0"/>
                          <a:ea typeface="Roboto" panose="02000000000000000000" pitchFamily="2" charset="0"/>
                          <a:cs typeface="Roboto" panose="02000000000000000000" pitchFamily="2" charset="0"/>
                        </a:rPr>
                        <a:t>Lakes and reservoirs</a:t>
                      </a:r>
                      <a:endParaRPr lang="en-IE" sz="2000">
                        <a:effectLst/>
                        <a:latin typeface="Roboto" panose="02000000000000000000" pitchFamily="2" charset="0"/>
                        <a:ea typeface="Roboto" panose="02000000000000000000" pitchFamily="2" charset="0"/>
                        <a:cs typeface="Roboto" panose="02000000000000000000" pitchFamily="2" charset="0"/>
                      </a:endParaRPr>
                    </a:p>
                  </a:txBody>
                  <a:tcPr marT="0" marB="0"/>
                </a:tc>
                <a:extLst>
                  <a:ext uri="{0D108BD9-81ED-4DB2-BD59-A6C34878D82A}">
                    <a16:rowId xmlns:a16="http://schemas.microsoft.com/office/drawing/2014/main" val="4118078698"/>
                  </a:ext>
                </a:extLst>
              </a:tr>
              <a:tr h="287275">
                <a:tc>
                  <a:txBody>
                    <a:bodyPr/>
                    <a:lstStyle/>
                    <a:p>
                      <a:pPr algn="just">
                        <a:spcBef>
                          <a:spcPts val="600"/>
                        </a:spcBef>
                        <a:spcAft>
                          <a:spcPts val="600"/>
                        </a:spcAft>
                      </a:pPr>
                      <a:r>
                        <a:rPr lang="en-GB" sz="2000">
                          <a:effectLst/>
                          <a:latin typeface="Roboto" panose="02000000000000000000" pitchFamily="2" charset="0"/>
                          <a:ea typeface="Roboto" panose="02000000000000000000" pitchFamily="2" charset="0"/>
                          <a:cs typeface="Roboto" panose="02000000000000000000" pitchFamily="2" charset="0"/>
                        </a:rPr>
                        <a:t>10</a:t>
                      </a:r>
                      <a:endParaRPr lang="en-IE" sz="2000">
                        <a:effectLst/>
                        <a:latin typeface="Roboto" panose="02000000000000000000" pitchFamily="2" charset="0"/>
                        <a:ea typeface="Roboto" panose="02000000000000000000" pitchFamily="2" charset="0"/>
                        <a:cs typeface="Roboto" panose="02000000000000000000" pitchFamily="2" charset="0"/>
                      </a:endParaRPr>
                    </a:p>
                  </a:txBody>
                  <a:tcPr marT="0" marB="0"/>
                </a:tc>
                <a:tc>
                  <a:txBody>
                    <a:bodyPr/>
                    <a:lstStyle/>
                    <a:p>
                      <a:pPr algn="just">
                        <a:spcBef>
                          <a:spcPts val="600"/>
                        </a:spcBef>
                        <a:spcAft>
                          <a:spcPts val="600"/>
                        </a:spcAft>
                      </a:pPr>
                      <a:r>
                        <a:rPr lang="en-GB" sz="2000">
                          <a:effectLst/>
                          <a:latin typeface="Roboto" panose="02000000000000000000" pitchFamily="2" charset="0"/>
                          <a:ea typeface="Roboto" panose="02000000000000000000" pitchFamily="2" charset="0"/>
                          <a:cs typeface="Roboto" panose="02000000000000000000" pitchFamily="2" charset="0"/>
                        </a:rPr>
                        <a:t>Marine inlets and transitional waters </a:t>
                      </a:r>
                      <a:endParaRPr lang="en-IE" sz="2000">
                        <a:effectLst/>
                        <a:latin typeface="Roboto" panose="02000000000000000000" pitchFamily="2" charset="0"/>
                        <a:ea typeface="Roboto" panose="02000000000000000000" pitchFamily="2" charset="0"/>
                        <a:cs typeface="Roboto" panose="02000000000000000000" pitchFamily="2" charset="0"/>
                      </a:endParaRPr>
                    </a:p>
                  </a:txBody>
                  <a:tcPr marT="0" marB="0"/>
                </a:tc>
                <a:extLst>
                  <a:ext uri="{0D108BD9-81ED-4DB2-BD59-A6C34878D82A}">
                    <a16:rowId xmlns:a16="http://schemas.microsoft.com/office/drawing/2014/main" val="1518314401"/>
                  </a:ext>
                </a:extLst>
              </a:tr>
              <a:tr h="287275">
                <a:tc>
                  <a:txBody>
                    <a:bodyPr/>
                    <a:lstStyle/>
                    <a:p>
                      <a:pPr algn="just">
                        <a:spcBef>
                          <a:spcPts val="600"/>
                        </a:spcBef>
                        <a:spcAft>
                          <a:spcPts val="600"/>
                        </a:spcAft>
                      </a:pPr>
                      <a:r>
                        <a:rPr lang="en-GB" sz="2000">
                          <a:effectLst/>
                          <a:latin typeface="Roboto" panose="02000000000000000000" pitchFamily="2" charset="0"/>
                          <a:ea typeface="Roboto" panose="02000000000000000000" pitchFamily="2" charset="0"/>
                          <a:cs typeface="Roboto" panose="02000000000000000000" pitchFamily="2" charset="0"/>
                        </a:rPr>
                        <a:t>11</a:t>
                      </a:r>
                      <a:endParaRPr lang="en-IE" sz="2000">
                        <a:effectLst/>
                        <a:latin typeface="Roboto" panose="02000000000000000000" pitchFamily="2" charset="0"/>
                        <a:ea typeface="Roboto" panose="02000000000000000000" pitchFamily="2" charset="0"/>
                        <a:cs typeface="Roboto" panose="02000000000000000000" pitchFamily="2" charset="0"/>
                      </a:endParaRPr>
                    </a:p>
                  </a:txBody>
                  <a:tcPr marT="0" marB="0"/>
                </a:tc>
                <a:tc>
                  <a:txBody>
                    <a:bodyPr/>
                    <a:lstStyle/>
                    <a:p>
                      <a:pPr algn="just">
                        <a:spcBef>
                          <a:spcPts val="600"/>
                        </a:spcBef>
                        <a:spcAft>
                          <a:spcPts val="600"/>
                        </a:spcAft>
                      </a:pPr>
                      <a:r>
                        <a:rPr lang="en-GB" sz="2000">
                          <a:effectLst/>
                          <a:latin typeface="Roboto" panose="02000000000000000000" pitchFamily="2" charset="0"/>
                          <a:ea typeface="Roboto" panose="02000000000000000000" pitchFamily="2" charset="0"/>
                          <a:cs typeface="Roboto" panose="02000000000000000000" pitchFamily="2" charset="0"/>
                        </a:rPr>
                        <a:t>Coastal beaches, dunes and wetlands</a:t>
                      </a:r>
                      <a:endParaRPr lang="en-IE" sz="2000">
                        <a:effectLst/>
                        <a:latin typeface="Roboto" panose="02000000000000000000" pitchFamily="2" charset="0"/>
                        <a:ea typeface="Roboto" panose="02000000000000000000" pitchFamily="2" charset="0"/>
                        <a:cs typeface="Roboto" panose="02000000000000000000" pitchFamily="2" charset="0"/>
                      </a:endParaRPr>
                    </a:p>
                  </a:txBody>
                  <a:tcPr marT="0" marB="0"/>
                </a:tc>
                <a:extLst>
                  <a:ext uri="{0D108BD9-81ED-4DB2-BD59-A6C34878D82A}">
                    <a16:rowId xmlns:a16="http://schemas.microsoft.com/office/drawing/2014/main" val="296072565"/>
                  </a:ext>
                </a:extLst>
              </a:tr>
              <a:tr h="574550">
                <a:tc>
                  <a:txBody>
                    <a:bodyPr/>
                    <a:lstStyle/>
                    <a:p>
                      <a:pPr algn="just">
                        <a:spcBef>
                          <a:spcPts val="600"/>
                        </a:spcBef>
                        <a:spcAft>
                          <a:spcPts val="600"/>
                        </a:spcAft>
                      </a:pPr>
                      <a:r>
                        <a:rPr lang="en-GB" sz="2000">
                          <a:effectLst/>
                          <a:latin typeface="Roboto" panose="02000000000000000000" pitchFamily="2" charset="0"/>
                          <a:ea typeface="Roboto" panose="02000000000000000000" pitchFamily="2" charset="0"/>
                          <a:cs typeface="Roboto" panose="02000000000000000000" pitchFamily="2" charset="0"/>
                        </a:rPr>
                        <a:t>12</a:t>
                      </a:r>
                      <a:endParaRPr lang="en-IE" sz="2000">
                        <a:effectLst/>
                        <a:latin typeface="Roboto" panose="02000000000000000000" pitchFamily="2" charset="0"/>
                        <a:ea typeface="Roboto" panose="02000000000000000000" pitchFamily="2" charset="0"/>
                        <a:cs typeface="Roboto" panose="02000000000000000000" pitchFamily="2" charset="0"/>
                      </a:endParaRPr>
                    </a:p>
                  </a:txBody>
                  <a:tcPr marT="0" marB="0"/>
                </a:tc>
                <a:tc>
                  <a:txBody>
                    <a:bodyPr/>
                    <a:lstStyle/>
                    <a:p>
                      <a:pPr algn="just">
                        <a:spcBef>
                          <a:spcPts val="600"/>
                        </a:spcBef>
                        <a:spcAft>
                          <a:spcPts val="600"/>
                        </a:spcAft>
                      </a:pPr>
                      <a:r>
                        <a:rPr lang="en-GB" sz="2000" dirty="0">
                          <a:effectLst/>
                          <a:latin typeface="Roboto" panose="02000000000000000000" pitchFamily="2" charset="0"/>
                          <a:ea typeface="Roboto" panose="02000000000000000000" pitchFamily="2" charset="0"/>
                          <a:cs typeface="Roboto" panose="02000000000000000000" pitchFamily="2" charset="0"/>
                        </a:rPr>
                        <a:t>Marine ecosystems (offshore coastal, shelf and open ocean)</a:t>
                      </a:r>
                      <a:endParaRPr lang="en-IE" sz="2000" dirty="0">
                        <a:effectLst/>
                        <a:latin typeface="Roboto" panose="02000000000000000000" pitchFamily="2" charset="0"/>
                        <a:ea typeface="Roboto" panose="02000000000000000000" pitchFamily="2" charset="0"/>
                        <a:cs typeface="Roboto" panose="02000000000000000000" pitchFamily="2" charset="0"/>
                      </a:endParaRPr>
                    </a:p>
                  </a:txBody>
                  <a:tcPr marT="0" marB="0"/>
                </a:tc>
                <a:extLst>
                  <a:ext uri="{0D108BD9-81ED-4DB2-BD59-A6C34878D82A}">
                    <a16:rowId xmlns:a16="http://schemas.microsoft.com/office/drawing/2014/main" val="3224279348"/>
                  </a:ext>
                </a:extLst>
              </a:tr>
            </a:tbl>
          </a:graphicData>
        </a:graphic>
      </p:graphicFrame>
      <p:pic>
        <p:nvPicPr>
          <p:cNvPr id="3" name="Picture 2">
            <a:extLst>
              <a:ext uri="{FF2B5EF4-FFF2-40B4-BE49-F238E27FC236}">
                <a16:creationId xmlns:a16="http://schemas.microsoft.com/office/drawing/2014/main" id="{E17A9825-F84D-62ED-EA9F-8366F8B71B01}"/>
              </a:ext>
            </a:extLst>
          </p:cNvPr>
          <p:cNvPicPr>
            <a:picLocks noChangeAspect="1"/>
          </p:cNvPicPr>
          <p:nvPr/>
        </p:nvPicPr>
        <p:blipFill>
          <a:blip r:embed="rId3"/>
          <a:stretch>
            <a:fillRect/>
          </a:stretch>
        </p:blipFill>
        <p:spPr>
          <a:xfrm>
            <a:off x="0" y="4176000"/>
            <a:ext cx="1170001" cy="1440000"/>
          </a:xfrm>
          <a:prstGeom prst="rect">
            <a:avLst/>
          </a:prstGeom>
        </p:spPr>
      </p:pic>
    </p:spTree>
    <p:extLst>
      <p:ext uri="{BB962C8B-B14F-4D97-AF65-F5344CB8AC3E}">
        <p14:creationId xmlns:p14="http://schemas.microsoft.com/office/powerpoint/2010/main" val="2683261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96F8C-2524-BB88-DFC3-EFA18473E138}"/>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Extent Accounts</a:t>
            </a:r>
            <a:endParaRPr lang="en-IE"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3D94B2F5-49E7-C01D-B3FA-AF8F9B33BDD0}"/>
              </a:ext>
            </a:extLst>
          </p:cNvPr>
          <p:cNvSpPr>
            <a:spLocks noGrp="1"/>
          </p:cNvSpPr>
          <p:nvPr>
            <p:ph type="sldNum" sz="quarter" idx="4"/>
          </p:nvPr>
        </p:nvSpPr>
        <p:spPr>
          <a:xfrm>
            <a:off x="10847388" y="6356350"/>
            <a:ext cx="1344612" cy="366713"/>
          </a:xfrm>
          <a:prstGeom prst="rect">
            <a:avLst/>
          </a:prstGeom>
        </p:spPr>
        <p:txBody>
          <a:bodyPr vert="horz" lIns="91440" tIns="45720" rIns="91440" bIns="45720" rtlCol="0" anchor="ctr"/>
          <a:lstStyle>
            <a:defPPr>
              <a:defRPr lang="en-US"/>
            </a:defPPr>
            <a:lvl1pPr marL="0" algn="r" defTabSz="914400" rtl="0" eaLnBrk="1" latinLnBrk="0" hangingPunct="1">
              <a:defRPr sz="1600" b="0" i="0" kern="1200">
                <a:solidFill>
                  <a:schemeClr val="tx1">
                    <a:tint val="75000"/>
                  </a:schemeClr>
                </a:solidFill>
                <a:latin typeface="Roboto Slab Regular"/>
                <a:ea typeface="+mn-ea"/>
                <a:cs typeface="Roboto Slab Regular"/>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74DFA7-C613-284F-BE8A-46920CEE1047}" type="slidenum">
              <a:rPr lang="en-US" smtClean="0"/>
              <a:pPr/>
              <a:t>7</a:t>
            </a:fld>
            <a:endParaRPr lang="en-US"/>
          </a:p>
        </p:txBody>
      </p:sp>
      <p:sp>
        <p:nvSpPr>
          <p:cNvPr id="7" name="TextBox 6">
            <a:extLst>
              <a:ext uri="{FF2B5EF4-FFF2-40B4-BE49-F238E27FC236}">
                <a16:creationId xmlns:a16="http://schemas.microsoft.com/office/drawing/2014/main" id="{905E70ED-3523-06CA-F5C5-5E7E13BE7657}"/>
              </a:ext>
            </a:extLst>
          </p:cNvPr>
          <p:cNvSpPr txBox="1"/>
          <p:nvPr/>
        </p:nvSpPr>
        <p:spPr>
          <a:xfrm>
            <a:off x="1231340" y="1417639"/>
            <a:ext cx="6549704" cy="1015663"/>
          </a:xfrm>
          <a:prstGeom prst="rect">
            <a:avLst/>
          </a:prstGeom>
          <a:solidFill>
            <a:schemeClr val="accent1">
              <a:lumMod val="40000"/>
              <a:lumOff val="60000"/>
            </a:schemeClr>
          </a:solidFill>
          <a:ln w="28575">
            <a:solidFill>
              <a:srgbClr val="18504F"/>
            </a:solidFill>
          </a:ln>
        </p:spPr>
        <p:txBody>
          <a:bodyPr wrap="square">
            <a:spAutoFit/>
          </a:bodyPr>
          <a:lstStyle/>
          <a:p>
            <a:pPr algn="ctr"/>
            <a:r>
              <a:rPr lang="en-US" sz="2000" i="1">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“recording the areas and changes in areas for each ecosystem type within the </a:t>
            </a:r>
          </a:p>
          <a:p>
            <a:pPr algn="ctr"/>
            <a:r>
              <a:rPr lang="en-US" sz="2000" i="1">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national territory”</a:t>
            </a:r>
          </a:p>
        </p:txBody>
      </p:sp>
      <p:sp>
        <p:nvSpPr>
          <p:cNvPr id="11" name="TextBox 10">
            <a:extLst>
              <a:ext uri="{FF2B5EF4-FFF2-40B4-BE49-F238E27FC236}">
                <a16:creationId xmlns:a16="http://schemas.microsoft.com/office/drawing/2014/main" id="{B0C03700-BEC5-E2DF-FE5C-813A4309345B}"/>
              </a:ext>
            </a:extLst>
          </p:cNvPr>
          <p:cNvSpPr txBox="1"/>
          <p:nvPr/>
        </p:nvSpPr>
        <p:spPr>
          <a:xfrm>
            <a:off x="1231340" y="2965792"/>
            <a:ext cx="6549704" cy="707886"/>
          </a:xfrm>
          <a:prstGeom prst="rect">
            <a:avLst/>
          </a:prstGeom>
          <a:solidFill>
            <a:schemeClr val="accent1">
              <a:lumMod val="40000"/>
              <a:lumOff val="60000"/>
            </a:schemeClr>
          </a:solidFill>
          <a:ln w="28575">
            <a:solidFill>
              <a:srgbClr val="18504F"/>
            </a:solidFill>
          </a:ln>
        </p:spPr>
        <p:txBody>
          <a:bodyPr wrap="square">
            <a:spAutoFit/>
          </a:bodyPr>
          <a:lstStyle/>
          <a:p>
            <a:pPr algn="ctr"/>
            <a:r>
              <a:rPr lang="en-US" sz="2000" i="1"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“the terrestrial (including freshwater) and marine ecosystems on the national territory”</a:t>
            </a:r>
          </a:p>
        </p:txBody>
      </p:sp>
      <p:sp>
        <p:nvSpPr>
          <p:cNvPr id="12" name="TextBox 11">
            <a:extLst>
              <a:ext uri="{FF2B5EF4-FFF2-40B4-BE49-F238E27FC236}">
                <a16:creationId xmlns:a16="http://schemas.microsoft.com/office/drawing/2014/main" id="{7C93C9B3-948B-696C-DB89-3FA22594EFFF}"/>
              </a:ext>
            </a:extLst>
          </p:cNvPr>
          <p:cNvSpPr txBox="1"/>
          <p:nvPr/>
        </p:nvSpPr>
        <p:spPr>
          <a:xfrm>
            <a:off x="1231340" y="4168068"/>
            <a:ext cx="6549704" cy="1015663"/>
          </a:xfrm>
          <a:prstGeom prst="rect">
            <a:avLst/>
          </a:prstGeom>
          <a:solidFill>
            <a:schemeClr val="accent1">
              <a:lumMod val="40000"/>
              <a:lumOff val="60000"/>
            </a:schemeClr>
          </a:solidFill>
          <a:ln w="28575">
            <a:solidFill>
              <a:srgbClr val="18504F"/>
            </a:solidFill>
          </a:ln>
        </p:spPr>
        <p:txBody>
          <a:bodyPr wrap="square">
            <a:spAutoFit/>
          </a:bodyPr>
          <a:lstStyle/>
          <a:p>
            <a:pPr algn="ctr"/>
            <a:r>
              <a:rPr lang="en-US" sz="2000" i="1"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“a conversion matrix recording conversions between ecosystem types </a:t>
            </a:r>
          </a:p>
          <a:p>
            <a:pPr algn="ctr"/>
            <a:r>
              <a:rPr lang="en-US" sz="2000" i="1"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between two points in time”</a:t>
            </a:r>
          </a:p>
        </p:txBody>
      </p:sp>
      <p:sp>
        <p:nvSpPr>
          <p:cNvPr id="14" name="TextBox 13">
            <a:extLst>
              <a:ext uri="{FF2B5EF4-FFF2-40B4-BE49-F238E27FC236}">
                <a16:creationId xmlns:a16="http://schemas.microsoft.com/office/drawing/2014/main" id="{7D650430-C2FF-BBFC-2A5C-931105D73FA9}"/>
              </a:ext>
            </a:extLst>
          </p:cNvPr>
          <p:cNvSpPr txBox="1"/>
          <p:nvPr/>
        </p:nvSpPr>
        <p:spPr>
          <a:xfrm>
            <a:off x="1231340" y="2489877"/>
            <a:ext cx="6549704" cy="400110"/>
          </a:xfrm>
          <a:prstGeom prst="rect">
            <a:avLst/>
          </a:prstGeom>
          <a:noFill/>
          <a:ln w="28575">
            <a:noFill/>
          </a:ln>
        </p:spPr>
        <p:txBody>
          <a:bodyPr wrap="square">
            <a:spAutoFit/>
          </a:bodyPr>
          <a:lstStyle/>
          <a:p>
            <a:pPr algn="ctr"/>
            <a:r>
              <a:rPr lang="en-US" sz="20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they cover</a:t>
            </a:r>
          </a:p>
        </p:txBody>
      </p:sp>
      <p:sp>
        <p:nvSpPr>
          <p:cNvPr id="15" name="TextBox 14">
            <a:extLst>
              <a:ext uri="{FF2B5EF4-FFF2-40B4-BE49-F238E27FC236}">
                <a16:creationId xmlns:a16="http://schemas.microsoft.com/office/drawing/2014/main" id="{D4E43DDC-D99A-1CF5-21A8-ECB012984B49}"/>
              </a:ext>
            </a:extLst>
          </p:cNvPr>
          <p:cNvSpPr txBox="1"/>
          <p:nvPr/>
        </p:nvSpPr>
        <p:spPr>
          <a:xfrm>
            <a:off x="1231340" y="3720818"/>
            <a:ext cx="6549704" cy="400110"/>
          </a:xfrm>
          <a:prstGeom prst="rect">
            <a:avLst/>
          </a:prstGeom>
          <a:noFill/>
          <a:ln w="28575">
            <a:noFill/>
          </a:ln>
        </p:spPr>
        <p:txBody>
          <a:bodyPr wrap="square">
            <a:spAutoFit/>
          </a:bodyPr>
          <a:lstStyle/>
          <a:p>
            <a:pPr algn="ctr"/>
            <a:r>
              <a:rPr lang="en-US" sz="200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also required is a</a:t>
            </a:r>
          </a:p>
        </p:txBody>
      </p:sp>
      <p:pic>
        <p:nvPicPr>
          <p:cNvPr id="18" name="Picture 17">
            <a:extLst>
              <a:ext uri="{FF2B5EF4-FFF2-40B4-BE49-F238E27FC236}">
                <a16:creationId xmlns:a16="http://schemas.microsoft.com/office/drawing/2014/main" id="{64B96883-586D-B36A-1593-A1B9D0049AFD}"/>
              </a:ext>
            </a:extLst>
          </p:cNvPr>
          <p:cNvPicPr>
            <a:picLocks noChangeAspect="1"/>
          </p:cNvPicPr>
          <p:nvPr/>
        </p:nvPicPr>
        <p:blipFill>
          <a:blip r:embed="rId3"/>
          <a:stretch>
            <a:fillRect/>
          </a:stretch>
        </p:blipFill>
        <p:spPr>
          <a:xfrm>
            <a:off x="0" y="4176000"/>
            <a:ext cx="1170001" cy="1440000"/>
          </a:xfrm>
          <a:prstGeom prst="rect">
            <a:avLst/>
          </a:prstGeom>
        </p:spPr>
      </p:pic>
      <p:pic>
        <p:nvPicPr>
          <p:cNvPr id="1026" name="Picture 2" descr="Ireland's terrestrial and transitional ecosystems are represented in grey. Marine ecosystems are in dashed blue. Marine ecosystems have an area 10 times bigger than transitional and terrestrial ecosystems together.">
            <a:extLst>
              <a:ext uri="{FF2B5EF4-FFF2-40B4-BE49-F238E27FC236}">
                <a16:creationId xmlns:a16="http://schemas.microsoft.com/office/drawing/2014/main" id="{3969DB45-712B-866C-D183-9E00E76ADC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0607" y="75289"/>
            <a:ext cx="4127868" cy="55038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83D0102-41D1-1651-36F5-1538ABF75DA4}"/>
              </a:ext>
            </a:extLst>
          </p:cNvPr>
          <p:cNvSpPr txBox="1"/>
          <p:nvPr/>
        </p:nvSpPr>
        <p:spPr>
          <a:xfrm>
            <a:off x="10221255" y="4962726"/>
            <a:ext cx="2264457" cy="369332"/>
          </a:xfrm>
          <a:prstGeom prst="rect">
            <a:avLst/>
          </a:prstGeom>
          <a:noFill/>
        </p:spPr>
        <p:txBody>
          <a:bodyPr wrap="square" rtlCol="0">
            <a:spAutoFit/>
          </a:bodyPr>
          <a:lstStyle/>
          <a:p>
            <a:r>
              <a:rPr lang="en-IE" b="1">
                <a:solidFill>
                  <a:schemeClr val="bg1">
                    <a:lumMod val="50000"/>
                  </a:schemeClr>
                </a:solidFill>
              </a:rPr>
              <a:t>78,806,956 ha</a:t>
            </a:r>
          </a:p>
        </p:txBody>
      </p:sp>
    </p:spTree>
    <p:extLst>
      <p:ext uri="{BB962C8B-B14F-4D97-AF65-F5344CB8AC3E}">
        <p14:creationId xmlns:p14="http://schemas.microsoft.com/office/powerpoint/2010/main" val="3849013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613EC21-D4E8-9FD0-2C56-2B27FB84FD86}"/>
              </a:ext>
            </a:extLst>
          </p:cNvPr>
          <p:cNvGraphicFramePr>
            <a:graphicFrameLocks noGrp="1"/>
          </p:cNvGraphicFramePr>
          <p:nvPr/>
        </p:nvGraphicFramePr>
        <p:xfrm>
          <a:off x="112159" y="857253"/>
          <a:ext cx="7574516" cy="4668046"/>
        </p:xfrm>
        <a:graphic>
          <a:graphicData uri="http://schemas.openxmlformats.org/drawingml/2006/table">
            <a:tbl>
              <a:tblPr>
                <a:tableStyleId>{5C22544A-7EE6-4342-B048-85BDC9FD1C3A}</a:tableStyleId>
              </a:tblPr>
              <a:tblGrid>
                <a:gridCol w="1910191">
                  <a:extLst>
                    <a:ext uri="{9D8B030D-6E8A-4147-A177-3AD203B41FA5}">
                      <a16:colId xmlns:a16="http://schemas.microsoft.com/office/drawing/2014/main" val="335869936"/>
                    </a:ext>
                  </a:extLst>
                </a:gridCol>
                <a:gridCol w="2539561">
                  <a:extLst>
                    <a:ext uri="{9D8B030D-6E8A-4147-A177-3AD203B41FA5}">
                      <a16:colId xmlns:a16="http://schemas.microsoft.com/office/drawing/2014/main" val="3095686767"/>
                    </a:ext>
                  </a:extLst>
                </a:gridCol>
                <a:gridCol w="3124764">
                  <a:extLst>
                    <a:ext uri="{9D8B030D-6E8A-4147-A177-3AD203B41FA5}">
                      <a16:colId xmlns:a16="http://schemas.microsoft.com/office/drawing/2014/main" val="690113615"/>
                    </a:ext>
                  </a:extLst>
                </a:gridCol>
              </a:tblGrid>
              <a:tr h="144218">
                <a:tc>
                  <a:txBody>
                    <a:bodyPr/>
                    <a:lstStyle/>
                    <a:p>
                      <a:pPr algn="l" fontAlgn="ctr"/>
                      <a:r>
                        <a:rPr lang="en-US" sz="1050" b="1" u="none" strike="noStrike">
                          <a:effectLst/>
                        </a:rPr>
                        <a:t>EU Level 1 ecosystem type category</a:t>
                      </a:r>
                      <a:endParaRPr lang="en-US" sz="1050" b="1" i="0" u="none" strike="noStrike">
                        <a:solidFill>
                          <a:srgbClr val="000000"/>
                        </a:solidFill>
                        <a:effectLst/>
                        <a:latin typeface="Calibri" panose="020F0502020204030204" pitchFamily="34" charset="0"/>
                      </a:endParaRPr>
                    </a:p>
                  </a:txBody>
                  <a:tcPr marL="7211" marR="7211" marT="7211" marB="0" anchor="ctr"/>
                </a:tc>
                <a:tc>
                  <a:txBody>
                    <a:bodyPr/>
                    <a:lstStyle/>
                    <a:p>
                      <a:pPr algn="l" fontAlgn="ctr"/>
                      <a:r>
                        <a:rPr lang="en-IE" sz="1050" b="1" u="none" strike="noStrike">
                          <a:effectLst/>
                        </a:rPr>
                        <a:t>EU Level 1 ecosystem type classes</a:t>
                      </a:r>
                      <a:endParaRPr lang="en-IE" sz="1050" b="1" i="0" u="none" strike="noStrike">
                        <a:solidFill>
                          <a:srgbClr val="000000"/>
                        </a:solidFill>
                        <a:effectLst/>
                        <a:latin typeface="Calibri" panose="020F0502020204030204" pitchFamily="34" charset="0"/>
                      </a:endParaRPr>
                    </a:p>
                  </a:txBody>
                  <a:tcPr marL="7211" marR="7211" marT="7211" marB="0" anchor="ctr"/>
                </a:tc>
                <a:tc>
                  <a:txBody>
                    <a:bodyPr/>
                    <a:lstStyle/>
                    <a:p>
                      <a:pPr algn="l" fontAlgn="ctr"/>
                      <a:r>
                        <a:rPr lang="en-US" sz="1050" b="1" u="none" strike="noStrike">
                          <a:effectLst/>
                        </a:rPr>
                        <a:t>CLC Accounting Layer Level 3 classes</a:t>
                      </a:r>
                      <a:endParaRPr lang="en-US" sz="1050" b="1" i="0" u="none" strike="noStrike">
                        <a:solidFill>
                          <a:srgbClr val="000000"/>
                        </a:solidFill>
                        <a:effectLst/>
                        <a:latin typeface="Calibri" panose="020F0502020204030204" pitchFamily="34" charset="0"/>
                      </a:endParaRPr>
                    </a:p>
                  </a:txBody>
                  <a:tcPr marL="7211" marR="7211" marT="7211" marB="0" anchor="ctr"/>
                </a:tc>
                <a:extLst>
                  <a:ext uri="{0D108BD9-81ED-4DB2-BD59-A6C34878D82A}">
                    <a16:rowId xmlns:a16="http://schemas.microsoft.com/office/drawing/2014/main" val="2865732655"/>
                  </a:ext>
                </a:extLst>
              </a:tr>
              <a:tr h="144218">
                <a:tc rowSpan="11">
                  <a:txBody>
                    <a:bodyPr/>
                    <a:lstStyle/>
                    <a:p>
                      <a:pPr algn="l" fontAlgn="ctr"/>
                      <a:r>
                        <a:rPr lang="en-IE" sz="1050" u="none" strike="noStrike">
                          <a:effectLst/>
                        </a:rPr>
                        <a:t>1</a:t>
                      </a:r>
                      <a:endParaRPr lang="en-IE" sz="1050" b="0" i="0" u="none" strike="noStrike">
                        <a:solidFill>
                          <a:srgbClr val="000000"/>
                        </a:solidFill>
                        <a:effectLst/>
                        <a:latin typeface="Calibri" panose="020F0502020204030204" pitchFamily="34" charset="0"/>
                      </a:endParaRPr>
                    </a:p>
                  </a:txBody>
                  <a:tcPr marL="7211" marR="7211" marT="7211" marB="0" anchor="ctr"/>
                </a:tc>
                <a:tc rowSpan="11">
                  <a:txBody>
                    <a:bodyPr/>
                    <a:lstStyle/>
                    <a:p>
                      <a:pPr algn="l" fontAlgn="ctr"/>
                      <a:r>
                        <a:rPr lang="en-US" sz="1050" u="none" strike="noStrike">
                          <a:effectLst/>
                        </a:rPr>
                        <a:t>Settlements and other artificial areas</a:t>
                      </a:r>
                      <a:endParaRPr lang="en-US" sz="1050" b="0" i="0" u="none" strike="noStrike">
                        <a:solidFill>
                          <a:srgbClr val="000000"/>
                        </a:solidFill>
                        <a:effectLst/>
                        <a:latin typeface="Calibri" panose="020F0502020204030204" pitchFamily="34" charset="0"/>
                      </a:endParaRPr>
                    </a:p>
                  </a:txBody>
                  <a:tcPr marL="7211" marR="7211" marT="7211" marB="0" anchor="ctr"/>
                </a:tc>
                <a:tc>
                  <a:txBody>
                    <a:bodyPr/>
                    <a:lstStyle/>
                    <a:p>
                      <a:pPr algn="l" fontAlgn="ctr"/>
                      <a:r>
                        <a:rPr lang="en-IE" sz="1050" u="none" strike="noStrike">
                          <a:effectLst/>
                        </a:rPr>
                        <a:t>111 Continuous urban fabric</a:t>
                      </a:r>
                      <a:endParaRPr lang="en-IE" sz="1050" b="0" i="0" u="none" strike="noStrike">
                        <a:solidFill>
                          <a:srgbClr val="000000"/>
                        </a:solidFill>
                        <a:effectLst/>
                        <a:latin typeface="Calibri" panose="020F0502020204030204" pitchFamily="34" charset="0"/>
                      </a:endParaRPr>
                    </a:p>
                  </a:txBody>
                  <a:tcPr marL="7211" marR="7211" marT="7211" marB="0" anchor="ctr"/>
                </a:tc>
                <a:extLst>
                  <a:ext uri="{0D108BD9-81ED-4DB2-BD59-A6C34878D82A}">
                    <a16:rowId xmlns:a16="http://schemas.microsoft.com/office/drawing/2014/main" val="3186735035"/>
                  </a:ext>
                </a:extLst>
              </a:tr>
              <a:tr h="144218">
                <a:tc vMerge="1">
                  <a:txBody>
                    <a:bodyPr/>
                    <a:lstStyle/>
                    <a:p>
                      <a:endParaRPr lang="en-IE"/>
                    </a:p>
                  </a:txBody>
                  <a:tcPr/>
                </a:tc>
                <a:tc vMerge="1">
                  <a:txBody>
                    <a:bodyPr/>
                    <a:lstStyle/>
                    <a:p>
                      <a:endParaRPr lang="en-IE"/>
                    </a:p>
                  </a:txBody>
                  <a:tcPr/>
                </a:tc>
                <a:tc>
                  <a:txBody>
                    <a:bodyPr/>
                    <a:lstStyle/>
                    <a:p>
                      <a:pPr algn="l" fontAlgn="ctr"/>
                      <a:r>
                        <a:rPr lang="en-IE" sz="1050" u="none" strike="noStrike">
                          <a:effectLst/>
                        </a:rPr>
                        <a:t>112 Discontinuous urban fabric</a:t>
                      </a:r>
                      <a:endParaRPr lang="en-IE" sz="1050" b="0" i="0" u="none" strike="noStrike">
                        <a:solidFill>
                          <a:srgbClr val="000000"/>
                        </a:solidFill>
                        <a:effectLst/>
                        <a:latin typeface="Calibri" panose="020F0502020204030204" pitchFamily="34" charset="0"/>
                      </a:endParaRPr>
                    </a:p>
                  </a:txBody>
                  <a:tcPr marL="7211" marR="7211" marT="7211" marB="0" anchor="ctr"/>
                </a:tc>
                <a:extLst>
                  <a:ext uri="{0D108BD9-81ED-4DB2-BD59-A6C34878D82A}">
                    <a16:rowId xmlns:a16="http://schemas.microsoft.com/office/drawing/2014/main" val="440643218"/>
                  </a:ext>
                </a:extLst>
              </a:tr>
              <a:tr h="144218">
                <a:tc vMerge="1">
                  <a:txBody>
                    <a:bodyPr/>
                    <a:lstStyle/>
                    <a:p>
                      <a:endParaRPr lang="en-IE"/>
                    </a:p>
                  </a:txBody>
                  <a:tcPr/>
                </a:tc>
                <a:tc vMerge="1">
                  <a:txBody>
                    <a:bodyPr/>
                    <a:lstStyle/>
                    <a:p>
                      <a:endParaRPr lang="en-IE"/>
                    </a:p>
                  </a:txBody>
                  <a:tcPr/>
                </a:tc>
                <a:tc>
                  <a:txBody>
                    <a:bodyPr/>
                    <a:lstStyle/>
                    <a:p>
                      <a:pPr algn="l" fontAlgn="ctr"/>
                      <a:r>
                        <a:rPr lang="en-IE" sz="1050" u="none" strike="noStrike">
                          <a:effectLst/>
                        </a:rPr>
                        <a:t>121 Industrial or commercial units </a:t>
                      </a:r>
                      <a:endParaRPr lang="en-IE" sz="1050" b="0" i="0" u="none" strike="noStrike">
                        <a:solidFill>
                          <a:srgbClr val="000000"/>
                        </a:solidFill>
                        <a:effectLst/>
                        <a:latin typeface="Calibri" panose="020F0502020204030204" pitchFamily="34" charset="0"/>
                      </a:endParaRPr>
                    </a:p>
                  </a:txBody>
                  <a:tcPr marL="7211" marR="7211" marT="7211" marB="0" anchor="ctr"/>
                </a:tc>
                <a:extLst>
                  <a:ext uri="{0D108BD9-81ED-4DB2-BD59-A6C34878D82A}">
                    <a16:rowId xmlns:a16="http://schemas.microsoft.com/office/drawing/2014/main" val="1338721292"/>
                  </a:ext>
                </a:extLst>
              </a:tr>
              <a:tr h="144218">
                <a:tc vMerge="1">
                  <a:txBody>
                    <a:bodyPr/>
                    <a:lstStyle/>
                    <a:p>
                      <a:endParaRPr lang="en-IE"/>
                    </a:p>
                  </a:txBody>
                  <a:tcPr/>
                </a:tc>
                <a:tc vMerge="1">
                  <a:txBody>
                    <a:bodyPr/>
                    <a:lstStyle/>
                    <a:p>
                      <a:endParaRPr lang="en-IE"/>
                    </a:p>
                  </a:txBody>
                  <a:tcPr/>
                </a:tc>
                <a:tc>
                  <a:txBody>
                    <a:bodyPr/>
                    <a:lstStyle/>
                    <a:p>
                      <a:pPr algn="l" fontAlgn="ctr"/>
                      <a:r>
                        <a:rPr lang="en-US" sz="1050" u="none" strike="noStrike">
                          <a:effectLst/>
                        </a:rPr>
                        <a:t>122 Road and rail networks associated land</a:t>
                      </a:r>
                      <a:endParaRPr lang="en-US" sz="1050" b="0" i="0" u="none" strike="noStrike">
                        <a:solidFill>
                          <a:srgbClr val="000000"/>
                        </a:solidFill>
                        <a:effectLst/>
                        <a:latin typeface="Calibri" panose="020F0502020204030204" pitchFamily="34" charset="0"/>
                      </a:endParaRPr>
                    </a:p>
                  </a:txBody>
                  <a:tcPr marL="7211" marR="7211" marT="7211" marB="0" anchor="ctr"/>
                </a:tc>
                <a:extLst>
                  <a:ext uri="{0D108BD9-81ED-4DB2-BD59-A6C34878D82A}">
                    <a16:rowId xmlns:a16="http://schemas.microsoft.com/office/drawing/2014/main" val="2610259124"/>
                  </a:ext>
                </a:extLst>
              </a:tr>
              <a:tr h="144218">
                <a:tc vMerge="1">
                  <a:txBody>
                    <a:bodyPr/>
                    <a:lstStyle/>
                    <a:p>
                      <a:endParaRPr lang="en-IE"/>
                    </a:p>
                  </a:txBody>
                  <a:tcPr/>
                </a:tc>
                <a:tc vMerge="1">
                  <a:txBody>
                    <a:bodyPr/>
                    <a:lstStyle/>
                    <a:p>
                      <a:endParaRPr lang="en-IE"/>
                    </a:p>
                  </a:txBody>
                  <a:tcPr/>
                </a:tc>
                <a:tc>
                  <a:txBody>
                    <a:bodyPr/>
                    <a:lstStyle/>
                    <a:p>
                      <a:pPr algn="l" fontAlgn="ctr"/>
                      <a:r>
                        <a:rPr lang="en-IE" sz="1050" u="none" strike="noStrike">
                          <a:effectLst/>
                        </a:rPr>
                        <a:t>123 Port areas</a:t>
                      </a:r>
                      <a:endParaRPr lang="en-IE" sz="1050" b="0" i="0" u="none" strike="noStrike">
                        <a:solidFill>
                          <a:srgbClr val="000000"/>
                        </a:solidFill>
                        <a:effectLst/>
                        <a:latin typeface="Calibri" panose="020F0502020204030204" pitchFamily="34" charset="0"/>
                      </a:endParaRPr>
                    </a:p>
                  </a:txBody>
                  <a:tcPr marL="7211" marR="7211" marT="7211" marB="0" anchor="ctr"/>
                </a:tc>
                <a:extLst>
                  <a:ext uri="{0D108BD9-81ED-4DB2-BD59-A6C34878D82A}">
                    <a16:rowId xmlns:a16="http://schemas.microsoft.com/office/drawing/2014/main" val="2882172333"/>
                  </a:ext>
                </a:extLst>
              </a:tr>
              <a:tr h="144218">
                <a:tc vMerge="1">
                  <a:txBody>
                    <a:bodyPr/>
                    <a:lstStyle/>
                    <a:p>
                      <a:endParaRPr lang="en-IE"/>
                    </a:p>
                  </a:txBody>
                  <a:tcPr/>
                </a:tc>
                <a:tc vMerge="1">
                  <a:txBody>
                    <a:bodyPr/>
                    <a:lstStyle/>
                    <a:p>
                      <a:endParaRPr lang="en-IE"/>
                    </a:p>
                  </a:txBody>
                  <a:tcPr/>
                </a:tc>
                <a:tc>
                  <a:txBody>
                    <a:bodyPr/>
                    <a:lstStyle/>
                    <a:p>
                      <a:pPr algn="l" fontAlgn="ctr"/>
                      <a:r>
                        <a:rPr lang="en-IE" sz="1050" u="none" strike="noStrike">
                          <a:effectLst/>
                        </a:rPr>
                        <a:t>124 Airports</a:t>
                      </a:r>
                      <a:endParaRPr lang="en-IE" sz="1050" b="0" i="0" u="none" strike="noStrike">
                        <a:solidFill>
                          <a:srgbClr val="000000"/>
                        </a:solidFill>
                        <a:effectLst/>
                        <a:latin typeface="Calibri" panose="020F0502020204030204" pitchFamily="34" charset="0"/>
                      </a:endParaRPr>
                    </a:p>
                  </a:txBody>
                  <a:tcPr marL="7211" marR="7211" marT="7211" marB="0" anchor="ctr"/>
                </a:tc>
                <a:extLst>
                  <a:ext uri="{0D108BD9-81ED-4DB2-BD59-A6C34878D82A}">
                    <a16:rowId xmlns:a16="http://schemas.microsoft.com/office/drawing/2014/main" val="1461857782"/>
                  </a:ext>
                </a:extLst>
              </a:tr>
              <a:tr h="144218">
                <a:tc vMerge="1">
                  <a:txBody>
                    <a:bodyPr/>
                    <a:lstStyle/>
                    <a:p>
                      <a:endParaRPr lang="en-IE"/>
                    </a:p>
                  </a:txBody>
                  <a:tcPr/>
                </a:tc>
                <a:tc vMerge="1">
                  <a:txBody>
                    <a:bodyPr/>
                    <a:lstStyle/>
                    <a:p>
                      <a:endParaRPr lang="en-IE"/>
                    </a:p>
                  </a:txBody>
                  <a:tcPr/>
                </a:tc>
                <a:tc>
                  <a:txBody>
                    <a:bodyPr/>
                    <a:lstStyle/>
                    <a:p>
                      <a:pPr algn="l" fontAlgn="ctr"/>
                      <a:r>
                        <a:rPr lang="en-IE" sz="1050" u="none" strike="noStrike">
                          <a:effectLst/>
                        </a:rPr>
                        <a:t>131 Mineral extraction sites</a:t>
                      </a:r>
                      <a:endParaRPr lang="en-IE" sz="1050" b="0" i="0" u="none" strike="noStrike">
                        <a:solidFill>
                          <a:srgbClr val="000000"/>
                        </a:solidFill>
                        <a:effectLst/>
                        <a:latin typeface="Calibri" panose="020F0502020204030204" pitchFamily="34" charset="0"/>
                      </a:endParaRPr>
                    </a:p>
                  </a:txBody>
                  <a:tcPr marL="7211" marR="7211" marT="7211" marB="0" anchor="ctr"/>
                </a:tc>
                <a:extLst>
                  <a:ext uri="{0D108BD9-81ED-4DB2-BD59-A6C34878D82A}">
                    <a16:rowId xmlns:a16="http://schemas.microsoft.com/office/drawing/2014/main" val="251682416"/>
                  </a:ext>
                </a:extLst>
              </a:tr>
              <a:tr h="144218">
                <a:tc vMerge="1">
                  <a:txBody>
                    <a:bodyPr/>
                    <a:lstStyle/>
                    <a:p>
                      <a:endParaRPr lang="en-IE"/>
                    </a:p>
                  </a:txBody>
                  <a:tcPr/>
                </a:tc>
                <a:tc vMerge="1">
                  <a:txBody>
                    <a:bodyPr/>
                    <a:lstStyle/>
                    <a:p>
                      <a:endParaRPr lang="en-IE"/>
                    </a:p>
                  </a:txBody>
                  <a:tcPr/>
                </a:tc>
                <a:tc>
                  <a:txBody>
                    <a:bodyPr/>
                    <a:lstStyle/>
                    <a:p>
                      <a:pPr algn="l" fontAlgn="ctr"/>
                      <a:r>
                        <a:rPr lang="en-IE" sz="1050" u="none" strike="noStrike">
                          <a:effectLst/>
                        </a:rPr>
                        <a:t>132 Dump sites</a:t>
                      </a:r>
                      <a:endParaRPr lang="en-IE" sz="1050" b="0" i="0" u="none" strike="noStrike">
                        <a:solidFill>
                          <a:srgbClr val="000000"/>
                        </a:solidFill>
                        <a:effectLst/>
                        <a:latin typeface="Calibri" panose="020F0502020204030204" pitchFamily="34" charset="0"/>
                      </a:endParaRPr>
                    </a:p>
                  </a:txBody>
                  <a:tcPr marL="7211" marR="7211" marT="7211" marB="0" anchor="ctr"/>
                </a:tc>
                <a:extLst>
                  <a:ext uri="{0D108BD9-81ED-4DB2-BD59-A6C34878D82A}">
                    <a16:rowId xmlns:a16="http://schemas.microsoft.com/office/drawing/2014/main" val="4107279283"/>
                  </a:ext>
                </a:extLst>
              </a:tr>
              <a:tr h="144218">
                <a:tc vMerge="1">
                  <a:txBody>
                    <a:bodyPr/>
                    <a:lstStyle/>
                    <a:p>
                      <a:endParaRPr lang="en-IE"/>
                    </a:p>
                  </a:txBody>
                  <a:tcPr/>
                </a:tc>
                <a:tc vMerge="1">
                  <a:txBody>
                    <a:bodyPr/>
                    <a:lstStyle/>
                    <a:p>
                      <a:endParaRPr lang="en-IE"/>
                    </a:p>
                  </a:txBody>
                  <a:tcPr/>
                </a:tc>
                <a:tc>
                  <a:txBody>
                    <a:bodyPr/>
                    <a:lstStyle/>
                    <a:p>
                      <a:pPr algn="l" fontAlgn="ctr"/>
                      <a:r>
                        <a:rPr lang="en-IE" sz="1050" u="none" strike="noStrike">
                          <a:effectLst/>
                        </a:rPr>
                        <a:t>133 Construction sites</a:t>
                      </a:r>
                      <a:endParaRPr lang="en-IE" sz="1050" b="0" i="0" u="none" strike="noStrike">
                        <a:solidFill>
                          <a:srgbClr val="000000"/>
                        </a:solidFill>
                        <a:effectLst/>
                        <a:latin typeface="Calibri" panose="020F0502020204030204" pitchFamily="34" charset="0"/>
                      </a:endParaRPr>
                    </a:p>
                  </a:txBody>
                  <a:tcPr marL="7211" marR="7211" marT="7211" marB="0" anchor="ctr"/>
                </a:tc>
                <a:extLst>
                  <a:ext uri="{0D108BD9-81ED-4DB2-BD59-A6C34878D82A}">
                    <a16:rowId xmlns:a16="http://schemas.microsoft.com/office/drawing/2014/main" val="360053374"/>
                  </a:ext>
                </a:extLst>
              </a:tr>
              <a:tr h="144218">
                <a:tc vMerge="1">
                  <a:txBody>
                    <a:bodyPr/>
                    <a:lstStyle/>
                    <a:p>
                      <a:endParaRPr lang="en-IE"/>
                    </a:p>
                  </a:txBody>
                  <a:tcPr/>
                </a:tc>
                <a:tc vMerge="1">
                  <a:txBody>
                    <a:bodyPr/>
                    <a:lstStyle/>
                    <a:p>
                      <a:endParaRPr lang="en-IE"/>
                    </a:p>
                  </a:txBody>
                  <a:tcPr/>
                </a:tc>
                <a:tc>
                  <a:txBody>
                    <a:bodyPr/>
                    <a:lstStyle/>
                    <a:p>
                      <a:pPr algn="l" fontAlgn="ctr"/>
                      <a:r>
                        <a:rPr lang="en-IE" sz="1050" u="none" strike="noStrike">
                          <a:effectLst/>
                        </a:rPr>
                        <a:t>141 Green urban areas</a:t>
                      </a:r>
                      <a:endParaRPr lang="en-IE" sz="1050" b="0" i="0" u="none" strike="noStrike">
                        <a:solidFill>
                          <a:srgbClr val="000000"/>
                        </a:solidFill>
                        <a:effectLst/>
                        <a:latin typeface="Calibri" panose="020F0502020204030204" pitchFamily="34" charset="0"/>
                      </a:endParaRPr>
                    </a:p>
                  </a:txBody>
                  <a:tcPr marL="7211" marR="7211" marT="7211" marB="0" anchor="ctr"/>
                </a:tc>
                <a:extLst>
                  <a:ext uri="{0D108BD9-81ED-4DB2-BD59-A6C34878D82A}">
                    <a16:rowId xmlns:a16="http://schemas.microsoft.com/office/drawing/2014/main" val="3824071136"/>
                  </a:ext>
                </a:extLst>
              </a:tr>
              <a:tr h="144218">
                <a:tc vMerge="1">
                  <a:txBody>
                    <a:bodyPr/>
                    <a:lstStyle/>
                    <a:p>
                      <a:endParaRPr lang="en-IE"/>
                    </a:p>
                  </a:txBody>
                  <a:tcPr/>
                </a:tc>
                <a:tc vMerge="1">
                  <a:txBody>
                    <a:bodyPr/>
                    <a:lstStyle/>
                    <a:p>
                      <a:endParaRPr lang="en-IE"/>
                    </a:p>
                  </a:txBody>
                  <a:tcPr/>
                </a:tc>
                <a:tc>
                  <a:txBody>
                    <a:bodyPr/>
                    <a:lstStyle/>
                    <a:p>
                      <a:pPr algn="l" fontAlgn="ctr"/>
                      <a:r>
                        <a:rPr lang="en-US" sz="1050" u="none" strike="noStrike">
                          <a:effectLst/>
                        </a:rPr>
                        <a:t>142 Sport and leisure facilities</a:t>
                      </a:r>
                      <a:endParaRPr lang="en-US" sz="1050" b="0" i="0" u="none" strike="noStrike">
                        <a:solidFill>
                          <a:srgbClr val="000000"/>
                        </a:solidFill>
                        <a:effectLst/>
                        <a:latin typeface="Calibri" panose="020F0502020204030204" pitchFamily="34" charset="0"/>
                      </a:endParaRPr>
                    </a:p>
                  </a:txBody>
                  <a:tcPr marL="7211" marR="7211" marT="7211" marB="0" anchor="ctr"/>
                </a:tc>
                <a:extLst>
                  <a:ext uri="{0D108BD9-81ED-4DB2-BD59-A6C34878D82A}">
                    <a16:rowId xmlns:a16="http://schemas.microsoft.com/office/drawing/2014/main" val="311760493"/>
                  </a:ext>
                </a:extLst>
              </a:tr>
              <a:tr h="144218">
                <a:tc rowSpan="4">
                  <a:txBody>
                    <a:bodyPr/>
                    <a:lstStyle/>
                    <a:p>
                      <a:pPr algn="l" fontAlgn="ctr"/>
                      <a:r>
                        <a:rPr lang="en-IE" sz="1050" u="none" strike="noStrike">
                          <a:effectLst/>
                        </a:rPr>
                        <a:t>2</a:t>
                      </a:r>
                      <a:endParaRPr lang="en-IE" sz="1050" b="0" i="0" u="none" strike="noStrike">
                        <a:solidFill>
                          <a:srgbClr val="000000"/>
                        </a:solidFill>
                        <a:effectLst/>
                        <a:latin typeface="Calibri" panose="020F0502020204030204" pitchFamily="34" charset="0"/>
                      </a:endParaRPr>
                    </a:p>
                  </a:txBody>
                  <a:tcPr marL="7211" marR="7211" marT="7211" marB="0" anchor="ctr"/>
                </a:tc>
                <a:tc rowSpan="4">
                  <a:txBody>
                    <a:bodyPr/>
                    <a:lstStyle/>
                    <a:p>
                      <a:pPr algn="l" fontAlgn="ctr"/>
                      <a:r>
                        <a:rPr lang="en-IE" sz="1050" u="none" strike="noStrike">
                          <a:effectLst/>
                        </a:rPr>
                        <a:t>Croplands</a:t>
                      </a:r>
                      <a:endParaRPr lang="en-IE" sz="1050" b="0" i="0" u="none" strike="noStrike">
                        <a:solidFill>
                          <a:srgbClr val="000000"/>
                        </a:solidFill>
                        <a:effectLst/>
                        <a:latin typeface="Calibri" panose="020F0502020204030204" pitchFamily="34" charset="0"/>
                      </a:endParaRPr>
                    </a:p>
                  </a:txBody>
                  <a:tcPr marL="7211" marR="7211" marT="7211" marB="0" anchor="ctr"/>
                </a:tc>
                <a:tc>
                  <a:txBody>
                    <a:bodyPr/>
                    <a:lstStyle/>
                    <a:p>
                      <a:pPr algn="l" fontAlgn="ctr"/>
                      <a:r>
                        <a:rPr lang="en-IE" sz="1050" u="none" strike="noStrike">
                          <a:effectLst/>
                        </a:rPr>
                        <a:t>211 Non-irrigated arable lands</a:t>
                      </a:r>
                      <a:endParaRPr lang="en-IE" sz="1050" b="0" i="0" u="none" strike="noStrike">
                        <a:solidFill>
                          <a:srgbClr val="000000"/>
                        </a:solidFill>
                        <a:effectLst/>
                        <a:latin typeface="Calibri" panose="020F0502020204030204" pitchFamily="34" charset="0"/>
                      </a:endParaRPr>
                    </a:p>
                  </a:txBody>
                  <a:tcPr marL="7211" marR="7211" marT="7211" marB="0" anchor="ctr"/>
                </a:tc>
                <a:extLst>
                  <a:ext uri="{0D108BD9-81ED-4DB2-BD59-A6C34878D82A}">
                    <a16:rowId xmlns:a16="http://schemas.microsoft.com/office/drawing/2014/main" val="1280421585"/>
                  </a:ext>
                </a:extLst>
              </a:tr>
              <a:tr h="144218">
                <a:tc vMerge="1">
                  <a:txBody>
                    <a:bodyPr/>
                    <a:lstStyle/>
                    <a:p>
                      <a:endParaRPr lang="en-IE"/>
                    </a:p>
                  </a:txBody>
                  <a:tcPr/>
                </a:tc>
                <a:tc vMerge="1">
                  <a:txBody>
                    <a:bodyPr/>
                    <a:lstStyle/>
                    <a:p>
                      <a:endParaRPr lang="en-IE"/>
                    </a:p>
                  </a:txBody>
                  <a:tcPr/>
                </a:tc>
                <a:tc>
                  <a:txBody>
                    <a:bodyPr/>
                    <a:lstStyle/>
                    <a:p>
                      <a:pPr algn="l" fontAlgn="ctr"/>
                      <a:r>
                        <a:rPr lang="en-US" sz="1050" u="none" strike="noStrike">
                          <a:effectLst/>
                        </a:rPr>
                        <a:t>222 Fruit trees and berry plantations</a:t>
                      </a:r>
                      <a:endParaRPr lang="en-US" sz="1050" b="0" i="0" u="none" strike="noStrike">
                        <a:solidFill>
                          <a:srgbClr val="000000"/>
                        </a:solidFill>
                        <a:effectLst/>
                        <a:latin typeface="Calibri" panose="020F0502020204030204" pitchFamily="34" charset="0"/>
                      </a:endParaRPr>
                    </a:p>
                  </a:txBody>
                  <a:tcPr marL="7211" marR="7211" marT="7211" marB="0" anchor="ctr"/>
                </a:tc>
                <a:extLst>
                  <a:ext uri="{0D108BD9-81ED-4DB2-BD59-A6C34878D82A}">
                    <a16:rowId xmlns:a16="http://schemas.microsoft.com/office/drawing/2014/main" val="2947114878"/>
                  </a:ext>
                </a:extLst>
              </a:tr>
              <a:tr h="144218">
                <a:tc vMerge="1">
                  <a:txBody>
                    <a:bodyPr/>
                    <a:lstStyle/>
                    <a:p>
                      <a:endParaRPr lang="en-IE"/>
                    </a:p>
                  </a:txBody>
                  <a:tcPr/>
                </a:tc>
                <a:tc vMerge="1">
                  <a:txBody>
                    <a:bodyPr/>
                    <a:lstStyle/>
                    <a:p>
                      <a:endParaRPr lang="en-IE"/>
                    </a:p>
                  </a:txBody>
                  <a:tcPr/>
                </a:tc>
                <a:tc>
                  <a:txBody>
                    <a:bodyPr/>
                    <a:lstStyle/>
                    <a:p>
                      <a:pPr algn="l" fontAlgn="ctr"/>
                      <a:r>
                        <a:rPr lang="en-IE" sz="1050" u="none" strike="noStrike">
                          <a:effectLst/>
                        </a:rPr>
                        <a:t>242 Complex cultivation patterns</a:t>
                      </a:r>
                      <a:endParaRPr lang="en-IE" sz="1050" b="0" i="0" u="none" strike="noStrike">
                        <a:solidFill>
                          <a:srgbClr val="000000"/>
                        </a:solidFill>
                        <a:effectLst/>
                        <a:latin typeface="Calibri" panose="020F0502020204030204" pitchFamily="34" charset="0"/>
                      </a:endParaRPr>
                    </a:p>
                  </a:txBody>
                  <a:tcPr marL="7211" marR="7211" marT="7211" marB="0" anchor="ctr"/>
                </a:tc>
                <a:extLst>
                  <a:ext uri="{0D108BD9-81ED-4DB2-BD59-A6C34878D82A}">
                    <a16:rowId xmlns:a16="http://schemas.microsoft.com/office/drawing/2014/main" val="277984777"/>
                  </a:ext>
                </a:extLst>
              </a:tr>
              <a:tr h="144218">
                <a:tc vMerge="1">
                  <a:txBody>
                    <a:bodyPr/>
                    <a:lstStyle/>
                    <a:p>
                      <a:endParaRPr lang="en-IE"/>
                    </a:p>
                  </a:txBody>
                  <a:tcPr/>
                </a:tc>
                <a:tc vMerge="1">
                  <a:txBody>
                    <a:bodyPr/>
                    <a:lstStyle/>
                    <a:p>
                      <a:endParaRPr lang="en-IE"/>
                    </a:p>
                  </a:txBody>
                  <a:tcPr/>
                </a:tc>
                <a:tc>
                  <a:txBody>
                    <a:bodyPr/>
                    <a:lstStyle/>
                    <a:p>
                      <a:pPr algn="l" fontAlgn="ctr"/>
                      <a:r>
                        <a:rPr lang="en-IE" sz="1050" u="none" strike="noStrike">
                          <a:effectLst/>
                        </a:rPr>
                        <a:t>243 Agriculture mosaics with significant natural vegetation</a:t>
                      </a:r>
                      <a:endParaRPr lang="en-IE" sz="1050" b="0" i="0" u="none" strike="noStrike">
                        <a:solidFill>
                          <a:srgbClr val="000000"/>
                        </a:solidFill>
                        <a:effectLst/>
                        <a:latin typeface="Calibri" panose="020F0502020204030204" pitchFamily="34" charset="0"/>
                      </a:endParaRPr>
                    </a:p>
                  </a:txBody>
                  <a:tcPr marL="7211" marR="7211" marT="7211" marB="0" anchor="ctr"/>
                </a:tc>
                <a:extLst>
                  <a:ext uri="{0D108BD9-81ED-4DB2-BD59-A6C34878D82A}">
                    <a16:rowId xmlns:a16="http://schemas.microsoft.com/office/drawing/2014/main" val="2060079492"/>
                  </a:ext>
                </a:extLst>
              </a:tr>
              <a:tr h="144218">
                <a:tc rowSpan="2">
                  <a:txBody>
                    <a:bodyPr/>
                    <a:lstStyle/>
                    <a:p>
                      <a:pPr algn="l" fontAlgn="ctr"/>
                      <a:r>
                        <a:rPr lang="en-IE" sz="1050" u="none" strike="noStrike">
                          <a:effectLst/>
                        </a:rPr>
                        <a:t>3</a:t>
                      </a:r>
                      <a:endParaRPr lang="en-IE" sz="1050" b="0" i="0" u="none" strike="noStrike">
                        <a:solidFill>
                          <a:srgbClr val="000000"/>
                        </a:solidFill>
                        <a:effectLst/>
                        <a:latin typeface="Calibri" panose="020F0502020204030204" pitchFamily="34" charset="0"/>
                      </a:endParaRPr>
                    </a:p>
                  </a:txBody>
                  <a:tcPr marL="7211" marR="7211" marT="7211" marB="0" anchor="ctr"/>
                </a:tc>
                <a:tc rowSpan="2">
                  <a:txBody>
                    <a:bodyPr/>
                    <a:lstStyle/>
                    <a:p>
                      <a:pPr algn="l" fontAlgn="ctr"/>
                      <a:r>
                        <a:rPr lang="en-IE" sz="1050" u="none" strike="noStrike">
                          <a:effectLst/>
                        </a:rPr>
                        <a:t>Grasslands</a:t>
                      </a:r>
                      <a:endParaRPr lang="en-IE" sz="1050" b="0" i="0" u="none" strike="noStrike">
                        <a:solidFill>
                          <a:srgbClr val="000000"/>
                        </a:solidFill>
                        <a:effectLst/>
                        <a:latin typeface="Calibri" panose="020F0502020204030204" pitchFamily="34" charset="0"/>
                      </a:endParaRPr>
                    </a:p>
                  </a:txBody>
                  <a:tcPr marL="7211" marR="7211" marT="7211" marB="0" anchor="ctr"/>
                </a:tc>
                <a:tc>
                  <a:txBody>
                    <a:bodyPr/>
                    <a:lstStyle/>
                    <a:p>
                      <a:pPr algn="l" fontAlgn="ctr"/>
                      <a:r>
                        <a:rPr lang="en-IE" sz="1050" u="none" strike="noStrike">
                          <a:effectLst/>
                        </a:rPr>
                        <a:t>231 Pastures</a:t>
                      </a:r>
                      <a:endParaRPr lang="en-IE" sz="1050" b="0" i="0" u="none" strike="noStrike">
                        <a:solidFill>
                          <a:srgbClr val="000000"/>
                        </a:solidFill>
                        <a:effectLst/>
                        <a:latin typeface="Calibri" panose="020F0502020204030204" pitchFamily="34" charset="0"/>
                      </a:endParaRPr>
                    </a:p>
                  </a:txBody>
                  <a:tcPr marL="7211" marR="7211" marT="7211" marB="0" anchor="ctr"/>
                </a:tc>
                <a:extLst>
                  <a:ext uri="{0D108BD9-81ED-4DB2-BD59-A6C34878D82A}">
                    <a16:rowId xmlns:a16="http://schemas.microsoft.com/office/drawing/2014/main" val="2856277315"/>
                  </a:ext>
                </a:extLst>
              </a:tr>
              <a:tr h="144218">
                <a:tc vMerge="1">
                  <a:txBody>
                    <a:bodyPr/>
                    <a:lstStyle/>
                    <a:p>
                      <a:endParaRPr lang="en-IE"/>
                    </a:p>
                  </a:txBody>
                  <a:tcPr/>
                </a:tc>
                <a:tc vMerge="1">
                  <a:txBody>
                    <a:bodyPr/>
                    <a:lstStyle/>
                    <a:p>
                      <a:endParaRPr lang="en-IE"/>
                    </a:p>
                  </a:txBody>
                  <a:tcPr/>
                </a:tc>
                <a:tc>
                  <a:txBody>
                    <a:bodyPr/>
                    <a:lstStyle/>
                    <a:p>
                      <a:pPr algn="l" fontAlgn="ctr"/>
                      <a:r>
                        <a:rPr lang="en-IE" sz="1050" u="none" strike="noStrike">
                          <a:effectLst/>
                        </a:rPr>
                        <a:t>321 Natural grasslands</a:t>
                      </a:r>
                      <a:endParaRPr lang="en-IE" sz="1050" b="0" i="0" u="none" strike="noStrike">
                        <a:solidFill>
                          <a:srgbClr val="000000"/>
                        </a:solidFill>
                        <a:effectLst/>
                        <a:latin typeface="Calibri" panose="020F0502020204030204" pitchFamily="34" charset="0"/>
                      </a:endParaRPr>
                    </a:p>
                  </a:txBody>
                  <a:tcPr marL="7211" marR="7211" marT="7211" marB="0" anchor="ctr"/>
                </a:tc>
                <a:extLst>
                  <a:ext uri="{0D108BD9-81ED-4DB2-BD59-A6C34878D82A}">
                    <a16:rowId xmlns:a16="http://schemas.microsoft.com/office/drawing/2014/main" val="2968400277"/>
                  </a:ext>
                </a:extLst>
              </a:tr>
              <a:tr h="144218">
                <a:tc>
                  <a:txBody>
                    <a:bodyPr/>
                    <a:lstStyle/>
                    <a:p>
                      <a:pPr algn="l" fontAlgn="ctr"/>
                      <a:r>
                        <a:rPr lang="en-IE" sz="1050" u="none" strike="noStrike">
                          <a:effectLst/>
                        </a:rPr>
                        <a:t>…</a:t>
                      </a:r>
                      <a:endParaRPr lang="en-IE" sz="1050" b="0" i="0" u="none" strike="noStrike">
                        <a:solidFill>
                          <a:srgbClr val="000000"/>
                        </a:solidFill>
                        <a:effectLst/>
                        <a:latin typeface="Calibri" panose="020F0502020204030204" pitchFamily="34" charset="0"/>
                      </a:endParaRPr>
                    </a:p>
                  </a:txBody>
                  <a:tcPr marL="7211" marR="7211" marT="7211" marB="0" anchor="ctr"/>
                </a:tc>
                <a:tc>
                  <a:txBody>
                    <a:bodyPr/>
                    <a:lstStyle/>
                    <a:p>
                      <a:pPr algn="l" fontAlgn="ctr"/>
                      <a:r>
                        <a:rPr lang="en-IE" sz="1050" u="none" strike="noStrike">
                          <a:effectLst/>
                        </a:rPr>
                        <a:t>…</a:t>
                      </a:r>
                      <a:endParaRPr lang="en-IE" sz="1050" b="0" i="0" u="none" strike="noStrike">
                        <a:solidFill>
                          <a:srgbClr val="000000"/>
                        </a:solidFill>
                        <a:effectLst/>
                        <a:latin typeface="Calibri" panose="020F0502020204030204" pitchFamily="34" charset="0"/>
                      </a:endParaRPr>
                    </a:p>
                  </a:txBody>
                  <a:tcPr marL="7211" marR="7211" marT="7211" marB="0" anchor="ctr"/>
                </a:tc>
                <a:tc>
                  <a:txBody>
                    <a:bodyPr/>
                    <a:lstStyle/>
                    <a:p>
                      <a:pPr algn="l" fontAlgn="ctr"/>
                      <a:r>
                        <a:rPr lang="en-IE" sz="1050" u="none" strike="noStrike">
                          <a:effectLst/>
                        </a:rPr>
                        <a:t>…</a:t>
                      </a:r>
                      <a:endParaRPr lang="en-IE" sz="1050" b="0" i="0" u="none" strike="noStrike">
                        <a:solidFill>
                          <a:srgbClr val="000000"/>
                        </a:solidFill>
                        <a:effectLst/>
                        <a:latin typeface="Calibri" panose="020F0502020204030204" pitchFamily="34" charset="0"/>
                      </a:endParaRPr>
                    </a:p>
                  </a:txBody>
                  <a:tcPr marL="7211" marR="7211" marT="7211" marB="0" anchor="ctr"/>
                </a:tc>
                <a:extLst>
                  <a:ext uri="{0D108BD9-81ED-4DB2-BD59-A6C34878D82A}">
                    <a16:rowId xmlns:a16="http://schemas.microsoft.com/office/drawing/2014/main" val="3923399748"/>
                  </a:ext>
                </a:extLst>
              </a:tr>
              <a:tr h="144218">
                <a:tc>
                  <a:txBody>
                    <a:bodyPr/>
                    <a:lstStyle/>
                    <a:p>
                      <a:pPr algn="l" fontAlgn="ctr"/>
                      <a:r>
                        <a:rPr lang="en-IE" sz="1050" u="none" strike="noStrike">
                          <a:effectLst/>
                        </a:rPr>
                        <a:t>…</a:t>
                      </a:r>
                      <a:endParaRPr lang="en-IE" sz="1050" b="0" i="0" u="none" strike="noStrike">
                        <a:solidFill>
                          <a:srgbClr val="000000"/>
                        </a:solidFill>
                        <a:effectLst/>
                        <a:latin typeface="Calibri" panose="020F0502020204030204" pitchFamily="34" charset="0"/>
                      </a:endParaRPr>
                    </a:p>
                  </a:txBody>
                  <a:tcPr marL="7211" marR="7211" marT="7211" marB="0" anchor="ctr"/>
                </a:tc>
                <a:tc>
                  <a:txBody>
                    <a:bodyPr/>
                    <a:lstStyle/>
                    <a:p>
                      <a:pPr algn="l" fontAlgn="ctr"/>
                      <a:r>
                        <a:rPr lang="en-IE" sz="1050" u="none" strike="noStrike">
                          <a:effectLst/>
                        </a:rPr>
                        <a:t>…</a:t>
                      </a:r>
                      <a:endParaRPr lang="en-IE" sz="1050" b="0" i="0" u="none" strike="noStrike">
                        <a:solidFill>
                          <a:srgbClr val="000000"/>
                        </a:solidFill>
                        <a:effectLst/>
                        <a:latin typeface="Calibri" panose="020F0502020204030204" pitchFamily="34" charset="0"/>
                      </a:endParaRPr>
                    </a:p>
                  </a:txBody>
                  <a:tcPr marL="7211" marR="7211" marT="7211" marB="0" anchor="ctr"/>
                </a:tc>
                <a:tc>
                  <a:txBody>
                    <a:bodyPr/>
                    <a:lstStyle/>
                    <a:p>
                      <a:pPr algn="l" fontAlgn="ctr"/>
                      <a:r>
                        <a:rPr lang="en-IE" sz="1050" u="none" strike="noStrike">
                          <a:effectLst/>
                        </a:rPr>
                        <a:t>…</a:t>
                      </a:r>
                      <a:endParaRPr lang="en-IE" sz="1050" b="0" i="0" u="none" strike="noStrike">
                        <a:solidFill>
                          <a:srgbClr val="000000"/>
                        </a:solidFill>
                        <a:effectLst/>
                        <a:latin typeface="Calibri" panose="020F0502020204030204" pitchFamily="34" charset="0"/>
                      </a:endParaRPr>
                    </a:p>
                  </a:txBody>
                  <a:tcPr marL="7211" marR="7211" marT="7211" marB="0" anchor="ctr"/>
                </a:tc>
                <a:extLst>
                  <a:ext uri="{0D108BD9-81ED-4DB2-BD59-A6C34878D82A}">
                    <a16:rowId xmlns:a16="http://schemas.microsoft.com/office/drawing/2014/main" val="1014588779"/>
                  </a:ext>
                </a:extLst>
              </a:tr>
              <a:tr h="144218">
                <a:tc rowSpan="4">
                  <a:txBody>
                    <a:bodyPr/>
                    <a:lstStyle/>
                    <a:p>
                      <a:pPr algn="l" fontAlgn="ctr"/>
                      <a:r>
                        <a:rPr lang="en-IE" sz="1050" u="none" strike="noStrike">
                          <a:effectLst/>
                        </a:rPr>
                        <a:t>11</a:t>
                      </a:r>
                      <a:endParaRPr lang="en-IE" sz="1050" b="0" i="0" u="none" strike="noStrike">
                        <a:solidFill>
                          <a:srgbClr val="000000"/>
                        </a:solidFill>
                        <a:effectLst/>
                        <a:latin typeface="Calibri" panose="020F0502020204030204" pitchFamily="34" charset="0"/>
                      </a:endParaRPr>
                    </a:p>
                  </a:txBody>
                  <a:tcPr marL="7211" marR="7211" marT="7211" marB="0" anchor="ctr"/>
                </a:tc>
                <a:tc rowSpan="4">
                  <a:txBody>
                    <a:bodyPr/>
                    <a:lstStyle/>
                    <a:p>
                      <a:pPr algn="l" fontAlgn="ctr"/>
                      <a:r>
                        <a:rPr lang="en-US" sz="1050" u="none" strike="noStrike">
                          <a:effectLst/>
                        </a:rPr>
                        <a:t>Marine inlets, transitional waters and wetlands</a:t>
                      </a:r>
                      <a:endParaRPr lang="en-US" sz="1050" b="0" i="0" u="none" strike="noStrike">
                        <a:solidFill>
                          <a:srgbClr val="000000"/>
                        </a:solidFill>
                        <a:effectLst/>
                        <a:latin typeface="Calibri" panose="020F0502020204030204" pitchFamily="34" charset="0"/>
                      </a:endParaRPr>
                    </a:p>
                  </a:txBody>
                  <a:tcPr marL="7211" marR="7211" marT="7211" marB="0" anchor="ctr"/>
                </a:tc>
                <a:tc>
                  <a:txBody>
                    <a:bodyPr/>
                    <a:lstStyle/>
                    <a:p>
                      <a:pPr algn="l" fontAlgn="ctr"/>
                      <a:r>
                        <a:rPr lang="en-IE" sz="1050" u="none" strike="noStrike">
                          <a:effectLst/>
                        </a:rPr>
                        <a:t>421 Salt marshes</a:t>
                      </a:r>
                      <a:endParaRPr lang="en-IE" sz="1050" b="0" i="0" u="none" strike="noStrike">
                        <a:solidFill>
                          <a:srgbClr val="000000"/>
                        </a:solidFill>
                        <a:effectLst/>
                        <a:latin typeface="Calibri" panose="020F0502020204030204" pitchFamily="34" charset="0"/>
                      </a:endParaRPr>
                    </a:p>
                  </a:txBody>
                  <a:tcPr marL="7211" marR="7211" marT="7211" marB="0" anchor="ctr"/>
                </a:tc>
                <a:extLst>
                  <a:ext uri="{0D108BD9-81ED-4DB2-BD59-A6C34878D82A}">
                    <a16:rowId xmlns:a16="http://schemas.microsoft.com/office/drawing/2014/main" val="2067863996"/>
                  </a:ext>
                </a:extLst>
              </a:tr>
              <a:tr h="144218">
                <a:tc vMerge="1">
                  <a:txBody>
                    <a:bodyPr/>
                    <a:lstStyle/>
                    <a:p>
                      <a:endParaRPr lang="en-IE"/>
                    </a:p>
                  </a:txBody>
                  <a:tcPr/>
                </a:tc>
                <a:tc vMerge="1">
                  <a:txBody>
                    <a:bodyPr/>
                    <a:lstStyle/>
                    <a:p>
                      <a:endParaRPr lang="en-IE"/>
                    </a:p>
                  </a:txBody>
                  <a:tcPr/>
                </a:tc>
                <a:tc>
                  <a:txBody>
                    <a:bodyPr/>
                    <a:lstStyle/>
                    <a:p>
                      <a:pPr algn="l" fontAlgn="ctr"/>
                      <a:r>
                        <a:rPr lang="en-IE" sz="1050" u="none" strike="noStrike">
                          <a:effectLst/>
                        </a:rPr>
                        <a:t>423 Intertidal flats</a:t>
                      </a:r>
                      <a:endParaRPr lang="en-IE" sz="1050" b="0" i="0" u="none" strike="noStrike">
                        <a:solidFill>
                          <a:srgbClr val="000000"/>
                        </a:solidFill>
                        <a:effectLst/>
                        <a:latin typeface="Calibri" panose="020F0502020204030204" pitchFamily="34" charset="0"/>
                      </a:endParaRPr>
                    </a:p>
                  </a:txBody>
                  <a:tcPr marL="7211" marR="7211" marT="7211" marB="0" anchor="ctr"/>
                </a:tc>
                <a:extLst>
                  <a:ext uri="{0D108BD9-81ED-4DB2-BD59-A6C34878D82A}">
                    <a16:rowId xmlns:a16="http://schemas.microsoft.com/office/drawing/2014/main" val="1687393412"/>
                  </a:ext>
                </a:extLst>
              </a:tr>
              <a:tr h="144218">
                <a:tc vMerge="1">
                  <a:txBody>
                    <a:bodyPr/>
                    <a:lstStyle/>
                    <a:p>
                      <a:endParaRPr lang="en-IE"/>
                    </a:p>
                  </a:txBody>
                  <a:tcPr/>
                </a:tc>
                <a:tc vMerge="1">
                  <a:txBody>
                    <a:bodyPr/>
                    <a:lstStyle/>
                    <a:p>
                      <a:endParaRPr lang="en-IE"/>
                    </a:p>
                  </a:txBody>
                  <a:tcPr/>
                </a:tc>
                <a:tc>
                  <a:txBody>
                    <a:bodyPr/>
                    <a:lstStyle/>
                    <a:p>
                      <a:pPr algn="l" fontAlgn="ctr"/>
                      <a:r>
                        <a:rPr lang="en-IE" sz="1050" u="none" strike="noStrike">
                          <a:effectLst/>
                        </a:rPr>
                        <a:t>521 Coastal lagoons</a:t>
                      </a:r>
                      <a:endParaRPr lang="en-IE" sz="1050" b="0" i="0" u="none" strike="noStrike">
                        <a:solidFill>
                          <a:srgbClr val="000000"/>
                        </a:solidFill>
                        <a:effectLst/>
                        <a:latin typeface="Calibri" panose="020F0502020204030204" pitchFamily="34" charset="0"/>
                      </a:endParaRPr>
                    </a:p>
                  </a:txBody>
                  <a:tcPr marL="7211" marR="7211" marT="7211" marB="0" anchor="ctr"/>
                </a:tc>
                <a:extLst>
                  <a:ext uri="{0D108BD9-81ED-4DB2-BD59-A6C34878D82A}">
                    <a16:rowId xmlns:a16="http://schemas.microsoft.com/office/drawing/2014/main" val="1328362347"/>
                  </a:ext>
                </a:extLst>
              </a:tr>
              <a:tr h="144218">
                <a:tc vMerge="1">
                  <a:txBody>
                    <a:bodyPr/>
                    <a:lstStyle/>
                    <a:p>
                      <a:endParaRPr lang="en-IE"/>
                    </a:p>
                  </a:txBody>
                  <a:tcPr/>
                </a:tc>
                <a:tc vMerge="1">
                  <a:txBody>
                    <a:bodyPr/>
                    <a:lstStyle/>
                    <a:p>
                      <a:endParaRPr lang="en-IE"/>
                    </a:p>
                  </a:txBody>
                  <a:tcPr/>
                </a:tc>
                <a:tc>
                  <a:txBody>
                    <a:bodyPr/>
                    <a:lstStyle/>
                    <a:p>
                      <a:pPr algn="l" fontAlgn="ctr"/>
                      <a:r>
                        <a:rPr lang="en-IE" sz="1050" u="none" strike="noStrike">
                          <a:effectLst/>
                        </a:rPr>
                        <a:t>522 Estuaries</a:t>
                      </a:r>
                      <a:endParaRPr lang="en-IE" sz="1050" b="0" i="0" u="none" strike="noStrike">
                        <a:solidFill>
                          <a:srgbClr val="000000"/>
                        </a:solidFill>
                        <a:effectLst/>
                        <a:latin typeface="Calibri" panose="020F0502020204030204" pitchFamily="34" charset="0"/>
                      </a:endParaRPr>
                    </a:p>
                  </a:txBody>
                  <a:tcPr marL="7211" marR="7211" marT="7211" marB="0" anchor="ctr"/>
                </a:tc>
                <a:extLst>
                  <a:ext uri="{0D108BD9-81ED-4DB2-BD59-A6C34878D82A}">
                    <a16:rowId xmlns:a16="http://schemas.microsoft.com/office/drawing/2014/main" val="534663112"/>
                  </a:ext>
                </a:extLst>
              </a:tr>
              <a:tr h="144218">
                <a:tc>
                  <a:txBody>
                    <a:bodyPr/>
                    <a:lstStyle/>
                    <a:p>
                      <a:pPr algn="l" fontAlgn="ctr"/>
                      <a:r>
                        <a:rPr lang="en-IE" sz="1050" u="none" strike="noStrike">
                          <a:effectLst/>
                        </a:rPr>
                        <a:t>12</a:t>
                      </a:r>
                      <a:endParaRPr lang="en-IE" sz="1050" b="0" i="0" u="none" strike="noStrike">
                        <a:solidFill>
                          <a:srgbClr val="000000"/>
                        </a:solidFill>
                        <a:effectLst/>
                        <a:latin typeface="Calibri" panose="020F0502020204030204" pitchFamily="34" charset="0"/>
                      </a:endParaRPr>
                    </a:p>
                  </a:txBody>
                  <a:tcPr marL="7211" marR="7211" marT="7211" marB="0" anchor="ctr"/>
                </a:tc>
                <a:tc>
                  <a:txBody>
                    <a:bodyPr/>
                    <a:lstStyle/>
                    <a:p>
                      <a:pPr algn="l" fontAlgn="ctr"/>
                      <a:r>
                        <a:rPr lang="en-IE" sz="1050" u="none" strike="noStrike">
                          <a:effectLst/>
                        </a:rPr>
                        <a:t>Marine ecosystems</a:t>
                      </a:r>
                      <a:endParaRPr lang="en-IE" sz="1050" b="0" i="0" u="none" strike="noStrike">
                        <a:solidFill>
                          <a:srgbClr val="000000"/>
                        </a:solidFill>
                        <a:effectLst/>
                        <a:latin typeface="Calibri" panose="020F0502020204030204" pitchFamily="34" charset="0"/>
                      </a:endParaRPr>
                    </a:p>
                  </a:txBody>
                  <a:tcPr marL="7211" marR="7211" marT="7211" marB="0" anchor="ctr"/>
                </a:tc>
                <a:tc>
                  <a:txBody>
                    <a:bodyPr/>
                    <a:lstStyle/>
                    <a:p>
                      <a:pPr algn="l" fontAlgn="ctr"/>
                      <a:r>
                        <a:rPr lang="en-IE" sz="1050" u="none" strike="noStrike">
                          <a:effectLst/>
                        </a:rPr>
                        <a:t>NA</a:t>
                      </a:r>
                      <a:endParaRPr lang="en-IE" sz="1050" b="0" i="0" u="none" strike="noStrike">
                        <a:solidFill>
                          <a:srgbClr val="000000"/>
                        </a:solidFill>
                        <a:effectLst/>
                        <a:latin typeface="Calibri" panose="020F0502020204030204" pitchFamily="34" charset="0"/>
                      </a:endParaRPr>
                    </a:p>
                  </a:txBody>
                  <a:tcPr marL="7211" marR="7211" marT="7211" marB="0" anchor="ctr"/>
                </a:tc>
                <a:extLst>
                  <a:ext uri="{0D108BD9-81ED-4DB2-BD59-A6C34878D82A}">
                    <a16:rowId xmlns:a16="http://schemas.microsoft.com/office/drawing/2014/main" val="3859019480"/>
                  </a:ext>
                </a:extLst>
              </a:tr>
              <a:tr h="144218">
                <a:tc>
                  <a:txBody>
                    <a:bodyPr/>
                    <a:lstStyle/>
                    <a:p>
                      <a:pPr algn="l" fontAlgn="ctr"/>
                      <a:r>
                        <a:rPr lang="en-IE" sz="1050" u="none" strike="noStrike">
                          <a:effectLst/>
                        </a:rPr>
                        <a:t>13</a:t>
                      </a:r>
                      <a:endParaRPr lang="en-IE" sz="1050" b="0" i="0" u="none" strike="noStrike">
                        <a:solidFill>
                          <a:srgbClr val="000000"/>
                        </a:solidFill>
                        <a:effectLst/>
                        <a:latin typeface="Calibri" panose="020F0502020204030204" pitchFamily="34" charset="0"/>
                      </a:endParaRPr>
                    </a:p>
                  </a:txBody>
                  <a:tcPr marL="7211" marR="7211" marT="7211" marB="0" anchor="ctr"/>
                </a:tc>
                <a:tc>
                  <a:txBody>
                    <a:bodyPr/>
                    <a:lstStyle/>
                    <a:p>
                      <a:pPr algn="l" fontAlgn="ctr"/>
                      <a:r>
                        <a:rPr lang="en-IE" sz="1050" u="none" strike="noStrike">
                          <a:effectLst/>
                        </a:rPr>
                        <a:t>Balancing item</a:t>
                      </a:r>
                      <a:endParaRPr lang="en-IE" sz="1050" b="0" i="0" u="none" strike="noStrike">
                        <a:solidFill>
                          <a:srgbClr val="000000"/>
                        </a:solidFill>
                        <a:effectLst/>
                        <a:latin typeface="Calibri" panose="020F0502020204030204" pitchFamily="34" charset="0"/>
                      </a:endParaRPr>
                    </a:p>
                  </a:txBody>
                  <a:tcPr marL="7211" marR="7211" marT="7211" marB="0" anchor="ctr"/>
                </a:tc>
                <a:tc>
                  <a:txBody>
                    <a:bodyPr/>
                    <a:lstStyle/>
                    <a:p>
                      <a:pPr algn="l" fontAlgn="ctr"/>
                      <a:r>
                        <a:rPr lang="en-IE" sz="1050" u="none" strike="noStrike" dirty="0">
                          <a:effectLst/>
                        </a:rPr>
                        <a:t>334 Burnt areas</a:t>
                      </a:r>
                      <a:endParaRPr lang="en-IE" sz="1050" b="0" i="0" u="none" strike="noStrike" dirty="0">
                        <a:solidFill>
                          <a:srgbClr val="000000"/>
                        </a:solidFill>
                        <a:effectLst/>
                        <a:latin typeface="Calibri" panose="020F0502020204030204" pitchFamily="34" charset="0"/>
                      </a:endParaRPr>
                    </a:p>
                  </a:txBody>
                  <a:tcPr marL="7211" marR="7211" marT="7211" marB="0" anchor="ctr"/>
                </a:tc>
                <a:extLst>
                  <a:ext uri="{0D108BD9-81ED-4DB2-BD59-A6C34878D82A}">
                    <a16:rowId xmlns:a16="http://schemas.microsoft.com/office/drawing/2014/main" val="2504909371"/>
                  </a:ext>
                </a:extLst>
              </a:tr>
            </a:tbl>
          </a:graphicData>
        </a:graphic>
      </p:graphicFrame>
      <p:sp>
        <p:nvSpPr>
          <p:cNvPr id="8" name="Title 1">
            <a:extLst>
              <a:ext uri="{FF2B5EF4-FFF2-40B4-BE49-F238E27FC236}">
                <a16:creationId xmlns:a16="http://schemas.microsoft.com/office/drawing/2014/main" id="{BD5F9406-95DB-F7CD-5F82-922138CF94E2}"/>
              </a:ext>
            </a:extLst>
          </p:cNvPr>
          <p:cNvSpPr txBox="1">
            <a:spLocks/>
          </p:cNvSpPr>
          <p:nvPr/>
        </p:nvSpPr>
        <p:spPr>
          <a:xfrm>
            <a:off x="156554" y="195715"/>
            <a:ext cx="6020311" cy="522967"/>
          </a:xfrm>
          <a:prstGeom prst="rect">
            <a:avLst/>
          </a:prstGeom>
        </p:spPr>
        <p:txBody>
          <a:bodyPr vert="horz" lIns="91440" tIns="45720" rIns="91440" bIns="45720" rtlCol="0" anchor="ctr">
            <a:normAutofit fontScale="92500" lnSpcReduction="20000"/>
          </a:bodyPr>
          <a:lstStyle>
            <a:lvl1pPr algn="l" defTabSz="1219170" rtl="0" eaLnBrk="1" latinLnBrk="0" hangingPunct="1">
              <a:spcBef>
                <a:spcPct val="0"/>
              </a:spcBef>
              <a:buNone/>
              <a:defRPr sz="4267" b="1" i="0" kern="120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stStyle>
          <a:p>
            <a:r>
              <a:rPr lang="en-US" sz="1800">
                <a:solidFill>
                  <a:schemeClr val="accent1">
                    <a:lumMod val="50000"/>
                  </a:schemeClr>
                </a:solidFill>
              </a:rPr>
              <a:t>Crosswalk between the EU Level 1 ecosystem typology and CLC Accounting Layers</a:t>
            </a:r>
          </a:p>
        </p:txBody>
      </p:sp>
      <p:sp>
        <p:nvSpPr>
          <p:cNvPr id="9" name="Rectangle 8">
            <a:extLst>
              <a:ext uri="{FF2B5EF4-FFF2-40B4-BE49-F238E27FC236}">
                <a16:creationId xmlns:a16="http://schemas.microsoft.com/office/drawing/2014/main" id="{4D80C448-E512-91C7-1970-E6C4A30C9FE1}"/>
              </a:ext>
            </a:extLst>
          </p:cNvPr>
          <p:cNvSpPr/>
          <p:nvPr/>
        </p:nvSpPr>
        <p:spPr>
          <a:xfrm>
            <a:off x="1943100" y="857252"/>
            <a:ext cx="2490434" cy="476249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Freeform: Shape 9">
            <a:extLst>
              <a:ext uri="{FF2B5EF4-FFF2-40B4-BE49-F238E27FC236}">
                <a16:creationId xmlns:a16="http://schemas.microsoft.com/office/drawing/2014/main" id="{E4D92CDA-B65A-660B-CB18-61240234876E}"/>
              </a:ext>
            </a:extLst>
          </p:cNvPr>
          <p:cNvSpPr/>
          <p:nvPr/>
        </p:nvSpPr>
        <p:spPr>
          <a:xfrm>
            <a:off x="3933825" y="542779"/>
            <a:ext cx="1905000" cy="247796"/>
          </a:xfrm>
          <a:custGeom>
            <a:avLst/>
            <a:gdLst>
              <a:gd name="connsiteX0" fmla="*/ 1905000 w 1905000"/>
              <a:gd name="connsiteY0" fmla="*/ 247796 h 247796"/>
              <a:gd name="connsiteX1" fmla="*/ 828675 w 1905000"/>
              <a:gd name="connsiteY1" fmla="*/ 146 h 247796"/>
              <a:gd name="connsiteX2" fmla="*/ 0 w 1905000"/>
              <a:gd name="connsiteY2" fmla="*/ 219221 h 247796"/>
            </a:gdLst>
            <a:ahLst/>
            <a:cxnLst>
              <a:cxn ang="0">
                <a:pos x="connsiteX0" y="connsiteY0"/>
              </a:cxn>
              <a:cxn ang="0">
                <a:pos x="connsiteX1" y="connsiteY1"/>
              </a:cxn>
              <a:cxn ang="0">
                <a:pos x="connsiteX2" y="connsiteY2"/>
              </a:cxn>
            </a:cxnLst>
            <a:rect l="l" t="t" r="r" b="b"/>
            <a:pathLst>
              <a:path w="1905000" h="247796">
                <a:moveTo>
                  <a:pt x="1905000" y="247796"/>
                </a:moveTo>
                <a:cubicBezTo>
                  <a:pt x="1525587" y="126352"/>
                  <a:pt x="1146175" y="4908"/>
                  <a:pt x="828675" y="146"/>
                </a:cubicBezTo>
                <a:cubicBezTo>
                  <a:pt x="511175" y="-4617"/>
                  <a:pt x="255587" y="107302"/>
                  <a:pt x="0" y="219221"/>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2" name="Straight Arrow Connector 11">
            <a:extLst>
              <a:ext uri="{FF2B5EF4-FFF2-40B4-BE49-F238E27FC236}">
                <a16:creationId xmlns:a16="http://schemas.microsoft.com/office/drawing/2014/main" id="{1DA8BED1-45A7-FFAD-8EFA-0298D1BAB821}"/>
              </a:ext>
            </a:extLst>
          </p:cNvPr>
          <p:cNvCxnSpPr>
            <a:cxnSpLocks/>
          </p:cNvCxnSpPr>
          <p:nvPr/>
        </p:nvCxnSpPr>
        <p:spPr>
          <a:xfrm flipH="1">
            <a:off x="3805236" y="766956"/>
            <a:ext cx="128589" cy="5695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A map of ireland with different colored spots&#10;&#10;Description automatically generated">
            <a:extLst>
              <a:ext uri="{FF2B5EF4-FFF2-40B4-BE49-F238E27FC236}">
                <a16:creationId xmlns:a16="http://schemas.microsoft.com/office/drawing/2014/main" id="{EE88CEE3-E0BB-72F1-66BE-BF45994D60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66" t="7914" r="3760" b="5397"/>
          <a:stretch/>
        </p:blipFill>
        <p:spPr>
          <a:xfrm>
            <a:off x="8330457" y="718682"/>
            <a:ext cx="2916788" cy="3825232"/>
          </a:xfrm>
          <a:prstGeom prst="rect">
            <a:avLst/>
          </a:prstGeom>
        </p:spPr>
      </p:pic>
      <p:sp>
        <p:nvSpPr>
          <p:cNvPr id="20" name="Rectangle 19">
            <a:extLst>
              <a:ext uri="{FF2B5EF4-FFF2-40B4-BE49-F238E27FC236}">
                <a16:creationId xmlns:a16="http://schemas.microsoft.com/office/drawing/2014/main" id="{1E951E4D-718A-4CDC-25D3-E155F382B7F1}"/>
              </a:ext>
            </a:extLst>
          </p:cNvPr>
          <p:cNvSpPr/>
          <p:nvPr/>
        </p:nvSpPr>
        <p:spPr>
          <a:xfrm>
            <a:off x="10977236" y="583945"/>
            <a:ext cx="321193" cy="47993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5" name="Picture 14" descr="A map of ireland with different colored areas&#10;&#10;Description automatically generated">
            <a:extLst>
              <a:ext uri="{FF2B5EF4-FFF2-40B4-BE49-F238E27FC236}">
                <a16:creationId xmlns:a16="http://schemas.microsoft.com/office/drawing/2014/main" id="{21B57676-3A08-B983-3370-67FFA0F34649}"/>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8736" t="24713" r="1087" b="49467"/>
          <a:stretch/>
        </p:blipFill>
        <p:spPr>
          <a:xfrm>
            <a:off x="7707312" y="3861390"/>
            <a:ext cx="2592288" cy="1663909"/>
          </a:xfrm>
          <a:prstGeom prst="rect">
            <a:avLst/>
          </a:prstGeom>
        </p:spPr>
      </p:pic>
      <p:pic>
        <p:nvPicPr>
          <p:cNvPr id="21" name="Picture 20" descr="A map of ireland with different colored areas&#10;&#10;Description automatically generated">
            <a:extLst>
              <a:ext uri="{FF2B5EF4-FFF2-40B4-BE49-F238E27FC236}">
                <a16:creationId xmlns:a16="http://schemas.microsoft.com/office/drawing/2014/main" id="{8CEF8706-8483-1009-C187-1580D1F3EF44}"/>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8736" t="50636" r="1087" b="22571"/>
          <a:stretch/>
        </p:blipFill>
        <p:spPr>
          <a:xfrm>
            <a:off x="9579951" y="4756463"/>
            <a:ext cx="2592288" cy="1726572"/>
          </a:xfrm>
          <a:prstGeom prst="rect">
            <a:avLst/>
          </a:prstGeom>
        </p:spPr>
      </p:pic>
      <p:sp>
        <p:nvSpPr>
          <p:cNvPr id="22" name="Title 1">
            <a:extLst>
              <a:ext uri="{FF2B5EF4-FFF2-40B4-BE49-F238E27FC236}">
                <a16:creationId xmlns:a16="http://schemas.microsoft.com/office/drawing/2014/main" id="{18AE1E3D-C1FE-3625-4C83-2EF6524D8478}"/>
              </a:ext>
            </a:extLst>
          </p:cNvPr>
          <p:cNvSpPr txBox="1">
            <a:spLocks/>
          </p:cNvSpPr>
          <p:nvPr/>
        </p:nvSpPr>
        <p:spPr>
          <a:xfrm>
            <a:off x="7941001" y="245454"/>
            <a:ext cx="3729805" cy="522967"/>
          </a:xfrm>
          <a:prstGeom prst="rect">
            <a:avLst/>
          </a:prstGeom>
        </p:spPr>
        <p:txBody>
          <a:bodyPr vert="horz" lIns="91440" tIns="45720" rIns="91440" bIns="45720" rtlCol="0" anchor="ctr">
            <a:normAutofit/>
          </a:bodyPr>
          <a:lstStyle>
            <a:lvl1pPr algn="l" defTabSz="1219170" rtl="0" eaLnBrk="1" latinLnBrk="0" hangingPunct="1">
              <a:spcBef>
                <a:spcPct val="0"/>
              </a:spcBef>
              <a:buNone/>
              <a:defRPr sz="4267" b="1" i="0" kern="120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stStyle>
          <a:p>
            <a:r>
              <a:rPr lang="en-US" sz="1800">
                <a:solidFill>
                  <a:schemeClr val="accent1">
                    <a:lumMod val="50000"/>
                  </a:schemeClr>
                </a:solidFill>
              </a:rPr>
              <a:t>EU level 1 ecosystem extent 2018</a:t>
            </a:r>
          </a:p>
        </p:txBody>
      </p:sp>
      <p:cxnSp>
        <p:nvCxnSpPr>
          <p:cNvPr id="3" name="Connector: Elbow 2">
            <a:extLst>
              <a:ext uri="{FF2B5EF4-FFF2-40B4-BE49-F238E27FC236}">
                <a16:creationId xmlns:a16="http://schemas.microsoft.com/office/drawing/2014/main" id="{101875DB-C39D-0BE8-8B5C-BEE7D7F7E29A}"/>
              </a:ext>
            </a:extLst>
          </p:cNvPr>
          <p:cNvCxnSpPr>
            <a:cxnSpLocks/>
          </p:cNvCxnSpPr>
          <p:nvPr/>
        </p:nvCxnSpPr>
        <p:spPr>
          <a:xfrm flipH="1">
            <a:off x="2670767" y="3637630"/>
            <a:ext cx="1882183" cy="419143"/>
          </a:xfrm>
          <a:prstGeom prst="bentConnector3">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6AB124B-2383-13D8-3F9E-94D9E0ECB574}"/>
              </a:ext>
            </a:extLst>
          </p:cNvPr>
          <p:cNvPicPr>
            <a:picLocks noChangeAspect="1"/>
          </p:cNvPicPr>
          <p:nvPr/>
        </p:nvPicPr>
        <p:blipFill>
          <a:blip r:embed="rId5"/>
          <a:stretch>
            <a:fillRect/>
          </a:stretch>
        </p:blipFill>
        <p:spPr>
          <a:xfrm>
            <a:off x="122576" y="4346338"/>
            <a:ext cx="1001631" cy="1232776"/>
          </a:xfrm>
          <a:prstGeom prst="rect">
            <a:avLst/>
          </a:prstGeom>
        </p:spPr>
      </p:pic>
    </p:spTree>
    <p:extLst>
      <p:ext uri="{BB962C8B-B14F-4D97-AF65-F5344CB8AC3E}">
        <p14:creationId xmlns:p14="http://schemas.microsoft.com/office/powerpoint/2010/main" val="313430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C7B115-A01E-DE13-A5F4-99554E0D0038}"/>
              </a:ext>
            </a:extLst>
          </p:cNvPr>
          <p:cNvPicPr>
            <a:picLocks noChangeAspect="1"/>
          </p:cNvPicPr>
          <p:nvPr/>
        </p:nvPicPr>
        <p:blipFill rotWithShape="1">
          <a:blip r:embed="rId3"/>
          <a:srcRect t="9841"/>
          <a:stretch/>
        </p:blipFill>
        <p:spPr>
          <a:xfrm>
            <a:off x="1614102" y="620486"/>
            <a:ext cx="8629355" cy="4884642"/>
          </a:xfrm>
          <a:prstGeom prst="rect">
            <a:avLst/>
          </a:prstGeom>
        </p:spPr>
      </p:pic>
      <p:sp>
        <p:nvSpPr>
          <p:cNvPr id="6" name="Title 1">
            <a:extLst>
              <a:ext uri="{FF2B5EF4-FFF2-40B4-BE49-F238E27FC236}">
                <a16:creationId xmlns:a16="http://schemas.microsoft.com/office/drawing/2014/main" id="{FEFB37BA-E138-9021-3C98-B6309F33D69D}"/>
              </a:ext>
            </a:extLst>
          </p:cNvPr>
          <p:cNvSpPr txBox="1">
            <a:spLocks/>
          </p:cNvSpPr>
          <p:nvPr/>
        </p:nvSpPr>
        <p:spPr>
          <a:xfrm>
            <a:off x="156554" y="195715"/>
            <a:ext cx="6020311" cy="522967"/>
          </a:xfrm>
          <a:prstGeom prst="rect">
            <a:avLst/>
          </a:prstGeom>
        </p:spPr>
        <p:txBody>
          <a:bodyPr vert="horz" lIns="91440" tIns="45720" rIns="91440" bIns="45720" rtlCol="0" anchor="ctr">
            <a:normAutofit fontScale="92500"/>
          </a:bodyPr>
          <a:lstStyle>
            <a:lvl1pPr algn="l" defTabSz="1219170" rtl="0" eaLnBrk="1" latinLnBrk="0" hangingPunct="1">
              <a:spcBef>
                <a:spcPct val="0"/>
              </a:spcBef>
              <a:buNone/>
              <a:defRPr sz="4267" b="1" i="0" kern="120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stStyle>
          <a:p>
            <a:r>
              <a:rPr lang="en-US" sz="1800">
                <a:solidFill>
                  <a:schemeClr val="accent1">
                    <a:lumMod val="50000"/>
                  </a:schemeClr>
                </a:solidFill>
              </a:rPr>
              <a:t>Ecosystem Extent Accounts 2000-2018 (</a:t>
            </a:r>
            <a:r>
              <a:rPr lang="en-US" sz="1800" b="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24 October 2023</a:t>
            </a:r>
            <a:r>
              <a:rPr lang="en-US" sz="1800">
                <a:solidFill>
                  <a:schemeClr val="accent1">
                    <a:lumMod val="50000"/>
                  </a:schemeClr>
                </a:solidFill>
              </a:rPr>
              <a:t>)</a:t>
            </a:r>
            <a:endParaRPr lang="en-US">
              <a:solidFill>
                <a:schemeClr val="accent1">
                  <a:lumMod val="50000"/>
                </a:schemeClr>
              </a:solidFill>
              <a:latin typeface="Roboto Black" panose="02000000000000000000" pitchFamily="2" charset="0"/>
              <a:ea typeface="Roboto Black" panose="02000000000000000000" pitchFamily="2" charset="0"/>
              <a:cs typeface="Roboto Black" panose="02000000000000000000" pitchFamily="2" charset="0"/>
            </a:endParaRPr>
          </a:p>
        </p:txBody>
      </p:sp>
      <p:pic>
        <p:nvPicPr>
          <p:cNvPr id="2" name="Picture 1">
            <a:extLst>
              <a:ext uri="{FF2B5EF4-FFF2-40B4-BE49-F238E27FC236}">
                <a16:creationId xmlns:a16="http://schemas.microsoft.com/office/drawing/2014/main" id="{FDB2F9FA-2640-37A1-5556-FD15EE64C117}"/>
              </a:ext>
            </a:extLst>
          </p:cNvPr>
          <p:cNvPicPr>
            <a:picLocks noChangeAspect="1"/>
          </p:cNvPicPr>
          <p:nvPr/>
        </p:nvPicPr>
        <p:blipFill>
          <a:blip r:embed="rId4"/>
          <a:stretch>
            <a:fillRect/>
          </a:stretch>
        </p:blipFill>
        <p:spPr>
          <a:xfrm>
            <a:off x="122576" y="4346338"/>
            <a:ext cx="1001631" cy="1232776"/>
          </a:xfrm>
          <a:prstGeom prst="rect">
            <a:avLst/>
          </a:prstGeom>
        </p:spPr>
      </p:pic>
    </p:spTree>
    <p:extLst>
      <p:ext uri="{BB962C8B-B14F-4D97-AF65-F5344CB8AC3E}">
        <p14:creationId xmlns:p14="http://schemas.microsoft.com/office/powerpoint/2010/main" val="1130577114"/>
      </p:ext>
    </p:extLst>
  </p:cSld>
  <p:clrMapOvr>
    <a:masterClrMapping/>
  </p:clrMapOvr>
</p:sld>
</file>

<file path=ppt/theme/theme1.xml><?xml version="1.0" encoding="utf-8"?>
<a:theme xmlns:a="http://schemas.openxmlformats.org/drawingml/2006/main" name="CSO Standard Text 2">
  <a:themeElements>
    <a:clrScheme name="CSO Colours">
      <a:dk1>
        <a:srgbClr val="006168"/>
      </a:dk1>
      <a:lt1>
        <a:sysClr val="window" lastClr="FFFFFF"/>
      </a:lt1>
      <a:dk2>
        <a:srgbClr val="006F74"/>
      </a:dk2>
      <a:lt2>
        <a:srgbClr val="F8F8F8"/>
      </a:lt2>
      <a:accent1>
        <a:srgbClr val="45C1C0"/>
      </a:accent1>
      <a:accent2>
        <a:srgbClr val="FAA21B"/>
      </a:accent2>
      <a:accent3>
        <a:srgbClr val="5BC1A5"/>
      </a:accent3>
      <a:accent4>
        <a:srgbClr val="35456B"/>
      </a:accent4>
      <a:accent5>
        <a:srgbClr val="639FA2"/>
      </a:accent5>
      <a:accent6>
        <a:srgbClr val="9BBDBF"/>
      </a:accent6>
      <a:hlink>
        <a:srgbClr val="45C1C0"/>
      </a:hlink>
      <a:folHlink>
        <a:srgbClr val="45C1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SO Standard Text 2">
  <a:themeElements>
    <a:clrScheme name="CSO Colours">
      <a:dk1>
        <a:srgbClr val="006168"/>
      </a:dk1>
      <a:lt1>
        <a:sysClr val="window" lastClr="FFFFFF"/>
      </a:lt1>
      <a:dk2>
        <a:srgbClr val="006F74"/>
      </a:dk2>
      <a:lt2>
        <a:srgbClr val="F8F8F8"/>
      </a:lt2>
      <a:accent1>
        <a:srgbClr val="45C1C0"/>
      </a:accent1>
      <a:accent2>
        <a:srgbClr val="FAA21B"/>
      </a:accent2>
      <a:accent3>
        <a:srgbClr val="5BC1A5"/>
      </a:accent3>
      <a:accent4>
        <a:srgbClr val="35456B"/>
      </a:accent4>
      <a:accent5>
        <a:srgbClr val="639FA2"/>
      </a:accent5>
      <a:accent6>
        <a:srgbClr val="9BBDBF"/>
      </a:accent6>
      <a:hlink>
        <a:srgbClr val="45C1C0"/>
      </a:hlink>
      <a:folHlink>
        <a:srgbClr val="45C1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smtClean="0">
            <a:solidFill>
              <a:schemeClr val="bg2"/>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3828320-7900-4acb-a057-77aa259449d0" xsi:nil="true"/>
    <NotesTimeStamp xmlns="f07b16c2-cebb-4b1b-8974-4c2f1c632ec2" xsi:nil="true"/>
    <NotesUNID xmlns="f07b16c2-cebb-4b1b-8974-4c2f1c632ec2" xsi:nil="true"/>
    <NotesPart xmlns="f07b16c2-cebb-4b1b-8974-4c2f1c632ec2" xsi:nil="true"/>
    <lcf76f155ced4ddcb4097134ff3c332f xmlns="f07b16c2-cebb-4b1b-8974-4c2f1c632ec2">
      <Terms xmlns="http://schemas.microsoft.com/office/infopath/2007/PartnerControls"/>
    </lcf76f155ced4ddcb4097134ff3c332f>
    <_Flow_SignoffStatus xmlns="f07b16c2-cebb-4b1b-8974-4c2f1c632ec2" xsi:nil="true"/>
    <ChildOf xmlns="f07b16c2-cebb-4b1b-8974-4c2f1c632e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A83D3C47411945A37C76E1C8F9BAD7" ma:contentTypeVersion="19" ma:contentTypeDescription="Create a new document." ma:contentTypeScope="" ma:versionID="0cb9aace17472e39afd935a4ae157808">
  <xsd:schema xmlns:xsd="http://www.w3.org/2001/XMLSchema" xmlns:xs="http://www.w3.org/2001/XMLSchema" xmlns:p="http://schemas.microsoft.com/office/2006/metadata/properties" xmlns:ns2="f07b16c2-cebb-4b1b-8974-4c2f1c632ec2" xmlns:ns3="c3828320-7900-4acb-a057-77aa259449d0" targetNamespace="http://schemas.microsoft.com/office/2006/metadata/properties" ma:root="true" ma:fieldsID="edd30be21a4a2acca28a1a4ee3f8bc97" ns2:_="" ns3:_="">
    <xsd:import namespace="f07b16c2-cebb-4b1b-8974-4c2f1c632ec2"/>
    <xsd:import namespace="c3828320-7900-4acb-a057-77aa259449d0"/>
    <xsd:element name="properties">
      <xsd:complexType>
        <xsd:sequence>
          <xsd:element name="documentManagement">
            <xsd:complexType>
              <xsd:all>
                <xsd:element ref="ns2:ChildOf" minOccurs="0"/>
                <xsd:element ref="ns2:NotesUNID" minOccurs="0"/>
                <xsd:element ref="ns2:NotesTimeStamp" minOccurs="0"/>
                <xsd:element ref="ns2:NotesPart"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_Flow_SignoffStatu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7b16c2-cebb-4b1b-8974-4c2f1c632ec2" elementFormDefault="qualified">
    <xsd:import namespace="http://schemas.microsoft.com/office/2006/documentManagement/types"/>
    <xsd:import namespace="http://schemas.microsoft.com/office/infopath/2007/PartnerControls"/>
    <xsd:element name="ChildOf" ma:index="8" nillable="true" ma:displayName="ChildOf" ma:format="Dropdown" ma:internalName="ChildOf">
      <xsd:simpleType>
        <xsd:restriction base="dms:Text">
          <xsd:maxLength value="255"/>
        </xsd:restriction>
      </xsd:simpleType>
    </xsd:element>
    <xsd:element name="NotesUNID" ma:index="9" nillable="true" ma:displayName="NotesUNID" ma:hidden="true" ma:indexed="true" ma:internalName="NotesUNID">
      <xsd:simpleType>
        <xsd:restriction base="dms:Text"/>
      </xsd:simpleType>
    </xsd:element>
    <xsd:element name="NotesTimeStamp" ma:index="10" nillable="true" ma:displayName="NotesTimeStamp" ma:hidden="true" ma:internalName="NotesTimeStamp">
      <xsd:simpleType>
        <xsd:restriction base="dms:DateTime"/>
      </xsd:simpleType>
    </xsd:element>
    <xsd:element name="NotesPart" ma:index="11" nillable="true" ma:displayName="NotesPart" ma:hidden="true" ma:internalName="NotesPart">
      <xsd:simpleType>
        <xsd:restriction base="dms:Text"/>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a4034a8-62a9-4c17-b162-1471d0fbba99" ma:termSetId="09814cd3-568e-fe90-9814-8d621ff8fb84" ma:anchorId="fba54fb3-c3e1-fe81-a776-ca4b69148c4d" ma:open="true" ma:isKeyword="false">
      <xsd:complexType>
        <xsd:sequence>
          <xsd:element ref="pc:Terms" minOccurs="0" maxOccurs="1"/>
        </xsd:sequence>
      </xsd:complexType>
    </xsd:element>
    <xsd:element name="MediaServiceOCR" ma:index="2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828320-7900-4acb-a057-77aa259449d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88182ccb-f98b-4230-af7e-2e2343ec784e}" ma:internalName="TaxCatchAll" ma:showField="CatchAllData" ma:web="c3828320-7900-4acb-a057-77aa259449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4E1F83-3B5A-4472-8562-096A9FAC4DFF}">
  <ds:schemaRefs>
    <ds:schemaRef ds:uri="http://purl.org/dc/terms/"/>
    <ds:schemaRef ds:uri="f07b16c2-cebb-4b1b-8974-4c2f1c632ec2"/>
    <ds:schemaRef ds:uri="http://schemas.microsoft.com/office/2006/documentManagement/types"/>
    <ds:schemaRef ds:uri="c3828320-7900-4acb-a057-77aa259449d0"/>
    <ds:schemaRef ds:uri="http://schemas.openxmlformats.org/package/2006/metadata/core-properties"/>
    <ds:schemaRef ds:uri="http://purl.org/dc/elements/1.1/"/>
    <ds:schemaRef ds:uri="http://www.w3.org/XML/1998/namespace"/>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365EAE4A-5E3C-4AE9-9633-1CB5AB982E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7b16c2-cebb-4b1b-8974-4c2f1c632ec2"/>
    <ds:schemaRef ds:uri="c3828320-7900-4acb-a057-77aa259449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7DFBA6-09BA-4783-85BB-792417140A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292</TotalTime>
  <Words>1723</Words>
  <Application>Microsoft Office PowerPoint</Application>
  <PresentationFormat>Widescreen</PresentationFormat>
  <Paragraphs>267</Paragraphs>
  <Slides>22</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Calibri</vt:lpstr>
      <vt:lpstr>Cambria</vt:lpstr>
      <vt:lpstr>Cambria Math</vt:lpstr>
      <vt:lpstr>Courier New</vt:lpstr>
      <vt:lpstr>Roboto</vt:lpstr>
      <vt:lpstr>Roboto Black</vt:lpstr>
      <vt:lpstr>Roboto Slab Light</vt:lpstr>
      <vt:lpstr>Roboto Slab Regular</vt:lpstr>
      <vt:lpstr>CSO Standard Text 2</vt:lpstr>
      <vt:lpstr>1_CSO Standard Text 2</vt:lpstr>
      <vt:lpstr>Ecosystem Accounting in the Central Statistics Office</vt:lpstr>
      <vt:lpstr>Why Ecosystem Accounting?</vt:lpstr>
      <vt:lpstr>PowerPoint Presentation</vt:lpstr>
      <vt:lpstr>EU Taskforce</vt:lpstr>
      <vt:lpstr>PowerPoint Presentation</vt:lpstr>
      <vt:lpstr>PowerPoint Presentation</vt:lpstr>
      <vt:lpstr>Extent Accounts</vt:lpstr>
      <vt:lpstr>PowerPoint Presentation</vt:lpstr>
      <vt:lpstr>PowerPoint Presentation</vt:lpstr>
      <vt:lpstr>Condition Accounts</vt:lpstr>
      <vt:lpstr>Condition Accounts</vt:lpstr>
      <vt:lpstr>PowerPoint Presentation</vt:lpstr>
      <vt:lpstr>Crop Provision</vt:lpstr>
      <vt:lpstr>Wood Provision</vt:lpstr>
      <vt:lpstr>Crop Pollination</vt:lpstr>
      <vt:lpstr>Global Climate Regulation</vt:lpstr>
      <vt:lpstr>Local Climate Regulation</vt:lpstr>
      <vt:lpstr>Air Filtration</vt:lpstr>
      <vt:lpstr>Nature-Based Tourism</vt:lpstr>
      <vt:lpstr>Future Plans</vt:lpstr>
      <vt:lpstr>What will we do in the next 12 months?</vt:lpstr>
      <vt:lpstr>Thanks!  ecosystems@cso.ie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O'Connell</dc:creator>
  <cp:lastModifiedBy>Brian Donlon</cp:lastModifiedBy>
  <cp:revision>3</cp:revision>
  <dcterms:created xsi:type="dcterms:W3CDTF">2024-08-09T09:06:15Z</dcterms:created>
  <dcterms:modified xsi:type="dcterms:W3CDTF">2024-10-17T06:54:09Z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0x010100B5A83D3C47411945A37C76E1C8F9BAD7</vt:lpwstr>
  </property>
  <property fmtid="{D5CDD505-2E9C-101B-9397-08002B2CF9AE}" pid="3" name="MediaServiceImageTags">
    <vt:lpwstr/>
  </property>
</Properties>
</file>