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7"/>
  </p:notesMasterIdLst>
  <p:sldIdLst>
    <p:sldId id="292" r:id="rId6"/>
    <p:sldId id="326" r:id="rId7"/>
    <p:sldId id="365" r:id="rId8"/>
    <p:sldId id="340" r:id="rId9"/>
    <p:sldId id="364" r:id="rId10"/>
    <p:sldId id="366" r:id="rId11"/>
    <p:sldId id="349" r:id="rId12"/>
    <p:sldId id="375" r:id="rId13"/>
    <p:sldId id="350" r:id="rId14"/>
    <p:sldId id="373" r:id="rId15"/>
    <p:sldId id="352" r:id="rId16"/>
    <p:sldId id="369" r:id="rId17"/>
    <p:sldId id="363" r:id="rId18"/>
    <p:sldId id="374" r:id="rId19"/>
    <p:sldId id="353" r:id="rId20"/>
    <p:sldId id="354" r:id="rId21"/>
    <p:sldId id="355" r:id="rId22"/>
    <p:sldId id="356" r:id="rId23"/>
    <p:sldId id="359" r:id="rId24"/>
    <p:sldId id="360"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41"/>
    <a:srgbClr val="C1CC23"/>
    <a:srgbClr val="0078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6" autoAdjust="0"/>
    <p:restoredTop sz="77791" autoAdjust="0"/>
  </p:normalViewPr>
  <p:slideViewPr>
    <p:cSldViewPr snapToGrid="0">
      <p:cViewPr varScale="1">
        <p:scale>
          <a:sx n="65" d="100"/>
          <a:sy n="65" d="100"/>
        </p:scale>
        <p:origin x="3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4BF69-61BE-40FD-B366-24311413EDAB}" type="datetimeFigureOut">
              <a:rPr lang="en-IE" smtClean="0"/>
              <a:t>17/10/2024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D7F3-52A5-493D-9B28-CE7442BBBE26}" type="slidenum">
              <a:rPr lang="en-IE" smtClean="0"/>
              <a:t>‹#›</a:t>
            </a:fld>
            <a:endParaRPr lang="en-IE"/>
          </a:p>
        </p:txBody>
      </p:sp>
    </p:spTree>
    <p:extLst>
      <p:ext uri="{BB962C8B-B14F-4D97-AF65-F5344CB8AC3E}">
        <p14:creationId xmlns:p14="http://schemas.microsoft.com/office/powerpoint/2010/main" val="69985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C3CD7F3-52A5-493D-9B28-CE7442BBBE26}" type="slidenum">
              <a:rPr lang="en-IE" smtClean="0"/>
              <a:t>1</a:t>
            </a:fld>
            <a:endParaRPr lang="en-IE"/>
          </a:p>
        </p:txBody>
      </p:sp>
    </p:spTree>
    <p:extLst>
      <p:ext uri="{BB962C8B-B14F-4D97-AF65-F5344CB8AC3E}">
        <p14:creationId xmlns:p14="http://schemas.microsoft.com/office/powerpoint/2010/main" val="294942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C3CD7F3-52A5-493D-9B28-CE7442BBBE26}" type="slidenum">
              <a:rPr lang="en-IE" smtClean="0"/>
              <a:t>13</a:t>
            </a:fld>
            <a:endParaRPr lang="en-IE"/>
          </a:p>
        </p:txBody>
      </p:sp>
    </p:spTree>
    <p:extLst>
      <p:ext uri="{BB962C8B-B14F-4D97-AF65-F5344CB8AC3E}">
        <p14:creationId xmlns:p14="http://schemas.microsoft.com/office/powerpoint/2010/main" val="116006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2C05A7F1-6D9A-4BFF-8742-B6BC7BCAC5AE}" type="datetimeFigureOut">
              <a:rPr lang="en-IE" smtClean="0"/>
              <a:t>17/10/2024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394345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2C05A7F1-6D9A-4BFF-8742-B6BC7BCAC5AE}" type="datetimeFigureOut">
              <a:rPr lang="en-IE" smtClean="0"/>
              <a:t>17/10/2024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27037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2C05A7F1-6D9A-4BFF-8742-B6BC7BCAC5AE}" type="datetimeFigureOut">
              <a:rPr lang="en-IE" smtClean="0"/>
              <a:t>17/10/2024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332221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673226"/>
            <a:ext cx="9753600" cy="1470025"/>
          </a:xfrm>
        </p:spPr>
        <p:txBody>
          <a:bodyPr/>
          <a:lstStyle>
            <a:lvl1pPr algn="ctr">
              <a:defRPr/>
            </a:lvl1pPr>
          </a:lstStyle>
          <a:p>
            <a:r>
              <a:rPr lang="ga-IE" dirty="0"/>
              <a:t>Click to edit Master title style</a:t>
            </a:r>
            <a:endParaRPr lang="en-GB" dirty="0"/>
          </a:p>
        </p:txBody>
      </p:sp>
      <p:sp>
        <p:nvSpPr>
          <p:cNvPr id="3" name="Subtitle 2"/>
          <p:cNvSpPr>
            <a:spLocks noGrp="1"/>
          </p:cNvSpPr>
          <p:nvPr>
            <p:ph type="subTitle" idx="1"/>
          </p:nvPr>
        </p:nvSpPr>
        <p:spPr>
          <a:xfrm>
            <a:off x="1828800" y="3429000"/>
            <a:ext cx="8534400" cy="1752600"/>
          </a:xfrm>
        </p:spPr>
        <p:txBody>
          <a:bodyPr>
            <a:norm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dirty="0"/>
              <a:t>Click to edit Master subtitle style</a:t>
            </a:r>
            <a:endParaRPr lang="en-GB" dirty="0"/>
          </a:p>
        </p:txBody>
      </p:sp>
      <p:sp>
        <p:nvSpPr>
          <p:cNvPr id="12"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3"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279905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Content Placeholder 2"/>
          <p:cNvSpPr>
            <a:spLocks noGrp="1"/>
          </p:cNvSpPr>
          <p:nvPr>
            <p:ph idx="1"/>
          </p:nvPr>
        </p:nvSpPr>
        <p:spPr/>
        <p:txBody>
          <a:bodyPr>
            <a:norm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12"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3"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91899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4406901"/>
            <a:ext cx="9855200" cy="1362075"/>
          </a:xfrm>
        </p:spPr>
        <p:txBody>
          <a:bodyPr/>
          <a:lstStyle>
            <a:lvl1pPr algn="l">
              <a:defRPr sz="4000" b="1" cap="all"/>
            </a:lvl1pPr>
          </a:lstStyle>
          <a:p>
            <a:r>
              <a:rPr lang="ga-IE" dirty="0"/>
              <a:t>Click to edit Master title style</a:t>
            </a:r>
            <a:endParaRPr lang="en-GB" dirty="0"/>
          </a:p>
        </p:txBody>
      </p:sp>
      <p:sp>
        <p:nvSpPr>
          <p:cNvPr id="3" name="Text Placeholder 2"/>
          <p:cNvSpPr>
            <a:spLocks noGrp="1"/>
          </p:cNvSpPr>
          <p:nvPr>
            <p:ph type="body" idx="1"/>
          </p:nvPr>
        </p:nvSpPr>
        <p:spPr>
          <a:xfrm>
            <a:off x="1219200" y="2906713"/>
            <a:ext cx="98552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8"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9"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786553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p>
            <a:r>
              <a:rPr lang="ga-IE" dirty="0"/>
              <a:t>Click to edit Master title style</a:t>
            </a:r>
            <a:endParaRPr lang="en-GB" dirty="0"/>
          </a:p>
        </p:txBody>
      </p:sp>
      <p:sp>
        <p:nvSpPr>
          <p:cNvPr id="3" name="Content Placeholder 2"/>
          <p:cNvSpPr>
            <a:spLocks noGrp="1"/>
          </p:cNvSpPr>
          <p:nvPr>
            <p:ph sz="half" idx="1"/>
          </p:nvPr>
        </p:nvSpPr>
        <p:spPr>
          <a:xfrm>
            <a:off x="1219200" y="1600201"/>
            <a:ext cx="47752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4" name="Content Placeholder 3"/>
          <p:cNvSpPr>
            <a:spLocks noGrp="1"/>
          </p:cNvSpPr>
          <p:nvPr>
            <p:ph sz="half" idx="2"/>
          </p:nvPr>
        </p:nvSpPr>
        <p:spPr>
          <a:xfrm>
            <a:off x="6197600" y="1600201"/>
            <a:ext cx="4775200" cy="4267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7"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8"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99580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lvl1pPr>
              <a:defRPr/>
            </a:lvl1pPr>
          </a:lstStyle>
          <a:p>
            <a:r>
              <a:rPr lang="ga-IE"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1" name="Footer Placeholder 1"/>
          <p:cNvSpPr>
            <a:spLocks noGrp="1"/>
          </p:cNvSpPr>
          <p:nvPr>
            <p:ph type="ftr" sz="quarter" idx="10"/>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2" name="Slide Number Placeholder 2"/>
          <p:cNvSpPr>
            <a:spLocks noGrp="1"/>
          </p:cNvSpPr>
          <p:nvPr>
            <p:ph type="sldNum" sz="quarter" idx="11"/>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367963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p>
            <a:r>
              <a:rPr lang="ga-IE" dirty="0"/>
              <a:t>Click to edit Master title style</a:t>
            </a:r>
            <a:endParaRPr lang="en-GB" dirty="0"/>
          </a:p>
        </p:txBody>
      </p:sp>
      <p:sp>
        <p:nvSpPr>
          <p:cNvPr id="7"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8"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29308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7"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85384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685800"/>
            <a:ext cx="3401484" cy="749300"/>
          </a:xfrm>
        </p:spPr>
        <p:txBody>
          <a:bodyPr anchor="b"/>
          <a:lstStyle>
            <a:lvl1pPr algn="l">
              <a:defRPr sz="2000" b="1"/>
            </a:lvl1pPr>
          </a:lstStyle>
          <a:p>
            <a:r>
              <a:rPr lang="ga-IE" dirty="0"/>
              <a:t>Click to edit Master title style</a:t>
            </a:r>
            <a:endParaRPr lang="en-GB" dirty="0"/>
          </a:p>
        </p:txBody>
      </p:sp>
      <p:sp>
        <p:nvSpPr>
          <p:cNvPr id="3" name="Content Placeholder 2"/>
          <p:cNvSpPr>
            <a:spLocks noGrp="1"/>
          </p:cNvSpPr>
          <p:nvPr>
            <p:ph idx="1"/>
          </p:nvPr>
        </p:nvSpPr>
        <p:spPr>
          <a:xfrm>
            <a:off x="4766733" y="685801"/>
            <a:ext cx="6206067" cy="51054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4" name="Text Placeholder 3"/>
          <p:cNvSpPr>
            <a:spLocks noGrp="1"/>
          </p:cNvSpPr>
          <p:nvPr>
            <p:ph type="body" sz="half" idx="2"/>
          </p:nvPr>
        </p:nvSpPr>
        <p:spPr>
          <a:xfrm>
            <a:off x="1219201" y="1435101"/>
            <a:ext cx="3401484"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9"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408009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2C05A7F1-6D9A-4BFF-8742-B6BC7BCAC5AE}" type="datetimeFigureOut">
              <a:rPr lang="en-IE" smtClean="0"/>
              <a:t>17/10/2024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480120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9"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1181469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9753600" cy="731838"/>
          </a:xfrm>
        </p:spPr>
        <p:txBody>
          <a:bodyPr/>
          <a:lstStyle/>
          <a:p>
            <a:r>
              <a:rPr lang="ga-IE"/>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10"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1"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820734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799"/>
            <a:ext cx="2743200" cy="5105402"/>
          </a:xfrm>
        </p:spPr>
        <p:txBody>
          <a:bodyPr vert="eaVert"/>
          <a:lstStyle/>
          <a:p>
            <a:r>
              <a:rPr lang="ga-IE" dirty="0"/>
              <a:t>Click to edit Master title style</a:t>
            </a:r>
            <a:endParaRPr lang="en-GB" dirty="0"/>
          </a:p>
        </p:txBody>
      </p:sp>
      <p:sp>
        <p:nvSpPr>
          <p:cNvPr id="3" name="Vertical Text Placeholder 2"/>
          <p:cNvSpPr>
            <a:spLocks noGrp="1"/>
          </p:cNvSpPr>
          <p:nvPr>
            <p:ph type="body" orient="vert" idx="1"/>
          </p:nvPr>
        </p:nvSpPr>
        <p:spPr>
          <a:xfrm>
            <a:off x="609600" y="685800"/>
            <a:ext cx="8026400" cy="5105401"/>
          </a:xfrm>
        </p:spPr>
        <p:txBody>
          <a:bodyPr vert="eaVert"/>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10"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1"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2626417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1626595"/>
            <a:ext cx="9753600" cy="731838"/>
          </a:xfrm>
        </p:spPr>
        <p:txBody>
          <a:bodyPr/>
          <a:lstStyle>
            <a:lvl1pPr>
              <a:defRPr>
                <a:solidFill>
                  <a:schemeClr val="bg1"/>
                </a:solidFill>
              </a:defRPr>
            </a:lvl1pPr>
          </a:lstStyle>
          <a:p>
            <a:r>
              <a:rPr lang="ga-IE" dirty="0"/>
              <a:t>Click to edit Master title style</a:t>
            </a:r>
            <a:endParaRPr lang="en-GB" dirty="0"/>
          </a:p>
        </p:txBody>
      </p:sp>
      <p:sp>
        <p:nvSpPr>
          <p:cNvPr id="9" name="Footer Placeholder 1"/>
          <p:cNvSpPr>
            <a:spLocks noGrp="1"/>
          </p:cNvSpPr>
          <p:nvPr>
            <p:ph type="ftr" sz="quarter" idx="3"/>
          </p:nvPr>
        </p:nvSpPr>
        <p:spPr>
          <a:xfrm>
            <a:off x="1219200" y="6356351"/>
            <a:ext cx="8755120" cy="365125"/>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356351"/>
            <a:ext cx="708196" cy="365125"/>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spTree>
    <p:extLst>
      <p:ext uri="{BB962C8B-B14F-4D97-AF65-F5344CB8AC3E}">
        <p14:creationId xmlns:p14="http://schemas.microsoft.com/office/powerpoint/2010/main" val="398819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05A7F1-6D9A-4BFF-8742-B6BC7BCAC5AE}" type="datetimeFigureOut">
              <a:rPr lang="en-IE" smtClean="0"/>
              <a:t>17/10/2024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182188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2C05A7F1-6D9A-4BFF-8742-B6BC7BCAC5AE}" type="datetimeFigureOut">
              <a:rPr lang="en-IE" smtClean="0"/>
              <a:t>17/10/2024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106310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2C05A7F1-6D9A-4BFF-8742-B6BC7BCAC5AE}" type="datetimeFigureOut">
              <a:rPr lang="en-IE" smtClean="0"/>
              <a:t>17/10/2024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267219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2C05A7F1-6D9A-4BFF-8742-B6BC7BCAC5AE}" type="datetimeFigureOut">
              <a:rPr lang="en-IE" smtClean="0"/>
              <a:t>17/10/2024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407635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5A7F1-6D9A-4BFF-8742-B6BC7BCAC5AE}" type="datetimeFigureOut">
              <a:rPr lang="en-IE" smtClean="0"/>
              <a:t>17/10/2024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3868117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05A7F1-6D9A-4BFF-8742-B6BC7BCAC5AE}" type="datetimeFigureOut">
              <a:rPr lang="en-IE" smtClean="0"/>
              <a:t>17/10/2024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2618363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05A7F1-6D9A-4BFF-8742-B6BC7BCAC5AE}" type="datetimeFigureOut">
              <a:rPr lang="en-IE" smtClean="0"/>
              <a:t>17/10/2024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F61A59-F0AE-4AEA-95AB-EE87FD1EF163}" type="slidenum">
              <a:rPr lang="en-IE" smtClean="0"/>
              <a:t>‹#›</a:t>
            </a:fld>
            <a:endParaRPr lang="en-IE"/>
          </a:p>
        </p:txBody>
      </p:sp>
    </p:spTree>
    <p:extLst>
      <p:ext uri="{BB962C8B-B14F-4D97-AF65-F5344CB8AC3E}">
        <p14:creationId xmlns:p14="http://schemas.microsoft.com/office/powerpoint/2010/main" val="308677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5A7F1-6D9A-4BFF-8742-B6BC7BCAC5AE}" type="datetimeFigureOut">
              <a:rPr lang="en-IE" smtClean="0"/>
              <a:t>17/10/2024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61A59-F0AE-4AEA-95AB-EE87FD1EF163}" type="slidenum">
              <a:rPr lang="en-IE" smtClean="0"/>
              <a:t>‹#›</a:t>
            </a:fld>
            <a:endParaRPr lang="en-IE"/>
          </a:p>
        </p:txBody>
      </p:sp>
    </p:spTree>
    <p:extLst>
      <p:ext uri="{BB962C8B-B14F-4D97-AF65-F5344CB8AC3E}">
        <p14:creationId xmlns:p14="http://schemas.microsoft.com/office/powerpoint/2010/main" val="131200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1219200" y="685800"/>
            <a:ext cx="9753600" cy="7318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ga-IE"/>
              <a:t>Click to edit Master title style</a:t>
            </a:r>
            <a:endParaRPr lang="en-US"/>
          </a:p>
        </p:txBody>
      </p:sp>
      <p:sp>
        <p:nvSpPr>
          <p:cNvPr id="4099" name="Text Placeholder 2"/>
          <p:cNvSpPr>
            <a:spLocks noGrp="1"/>
          </p:cNvSpPr>
          <p:nvPr>
            <p:ph type="body" idx="1"/>
          </p:nvPr>
        </p:nvSpPr>
        <p:spPr bwMode="auto">
          <a:xfrm>
            <a:off x="1219200" y="1600200"/>
            <a:ext cx="9753600" cy="4191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9" name="Footer Placeholder 1"/>
          <p:cNvSpPr>
            <a:spLocks noGrp="1"/>
          </p:cNvSpPr>
          <p:nvPr>
            <p:ph type="ftr" sz="quarter" idx="3"/>
          </p:nvPr>
        </p:nvSpPr>
        <p:spPr>
          <a:xfrm>
            <a:off x="1219200" y="6189663"/>
            <a:ext cx="8755120" cy="531813"/>
          </a:xfrm>
          <a:prstGeom prst="rect">
            <a:avLst/>
          </a:prstGeom>
        </p:spPr>
        <p:txBody>
          <a:bodyPr vert="horz" lIns="0" tIns="45720" rIns="91440" bIns="45720" rtlCol="0" anchor="ctr"/>
          <a:lstStyle>
            <a:lvl1pPr algn="l">
              <a:defRPr sz="800">
                <a:solidFill>
                  <a:schemeClr val="tx1">
                    <a:tint val="75000"/>
                  </a:schemeClr>
                </a:solidFill>
              </a:defRPr>
            </a:lvl1pPr>
          </a:lstStyle>
          <a:p>
            <a:r>
              <a:rPr lang="en-US" dirty="0" err="1"/>
              <a:t>Teagasc</a:t>
            </a:r>
            <a:r>
              <a:rPr lang="en-US" dirty="0"/>
              <a:t> Presentation Footer</a:t>
            </a:r>
          </a:p>
        </p:txBody>
      </p:sp>
      <p:sp>
        <p:nvSpPr>
          <p:cNvPr id="10" name="Slide Number Placeholder 2"/>
          <p:cNvSpPr>
            <a:spLocks noGrp="1"/>
          </p:cNvSpPr>
          <p:nvPr>
            <p:ph type="sldNum" sz="quarter" idx="4"/>
          </p:nvPr>
        </p:nvSpPr>
        <p:spPr>
          <a:xfrm>
            <a:off x="403075" y="6189663"/>
            <a:ext cx="708196" cy="531813"/>
          </a:xfrm>
          <a:prstGeom prst="rect">
            <a:avLst/>
          </a:prstGeom>
        </p:spPr>
        <p:txBody>
          <a:bodyPr vert="horz" lIns="91440" tIns="45720" rIns="91440" bIns="45720" rtlCol="0" anchor="ctr"/>
          <a:lstStyle>
            <a:lvl1pPr algn="l">
              <a:defRPr sz="800">
                <a:solidFill>
                  <a:schemeClr val="tx2"/>
                </a:solidFill>
              </a:defRPr>
            </a:lvl1pPr>
          </a:lstStyle>
          <a:p>
            <a:fld id="{34368562-B963-D14D-B6B0-C53B94E906B8}" type="slidenum">
              <a:rPr lang="en-US" smtClean="0"/>
              <a:pPr/>
              <a:t>‹#›</a:t>
            </a:fld>
            <a:endParaRPr lang="en-US"/>
          </a:p>
        </p:txBody>
      </p:sp>
      <p:pic>
        <p:nvPicPr>
          <p:cNvPr id="7" name="Picture 2"/>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779268" y="6189663"/>
            <a:ext cx="2032000" cy="53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203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457200" rtl="0" eaLnBrk="0" fontAlgn="base" hangingPunct="0">
        <a:spcBef>
          <a:spcPct val="0"/>
        </a:spcBef>
        <a:spcAft>
          <a:spcPct val="0"/>
        </a:spcAft>
        <a:defRPr sz="4000" b="1" kern="1200">
          <a:solidFill>
            <a:srgbClr val="359828"/>
          </a:solidFill>
          <a:latin typeface="Arial"/>
          <a:ea typeface="ヒラギノ角ゴ Pro W3" pitchFamily="100" charset="-128"/>
          <a:cs typeface="Arial"/>
        </a:defRPr>
      </a:lvl1pPr>
      <a:lvl2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2pPr>
      <a:lvl3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3pPr>
      <a:lvl4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4pPr>
      <a:lvl5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5pPr>
      <a:lvl6pPr marL="4572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6pPr>
      <a:lvl7pPr marL="9144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7pPr>
      <a:lvl8pPr marL="13716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8pPr>
      <a:lvl9pPr marL="18288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9pPr>
    </p:titleStyle>
    <p:bodyStyle>
      <a:lvl1pPr marL="360363" indent="-360363" algn="l" defTabSz="457200" rtl="0" eaLnBrk="0" fontAlgn="base" hangingPunct="0">
        <a:spcBef>
          <a:spcPct val="20000"/>
        </a:spcBef>
        <a:spcAft>
          <a:spcPts val="600"/>
        </a:spcAft>
        <a:buClr>
          <a:srgbClr val="007944"/>
        </a:buClr>
        <a:buFont typeface="Wingdings" charset="0"/>
        <a:buChar char="§"/>
        <a:defRPr sz="3200" kern="1200">
          <a:solidFill>
            <a:schemeClr val="tx1"/>
          </a:solidFill>
          <a:latin typeface="Arial"/>
          <a:ea typeface="ヒラギノ角ゴ Pro W3" pitchFamily="100" charset="-128"/>
          <a:cs typeface="Arial"/>
        </a:defRPr>
      </a:lvl1pPr>
      <a:lvl2pPr marL="627063" indent="-266700" algn="l" defTabSz="457200" rtl="0" eaLnBrk="0" fontAlgn="base" hangingPunct="0">
        <a:spcBef>
          <a:spcPct val="20000"/>
        </a:spcBef>
        <a:spcAft>
          <a:spcPts val="600"/>
        </a:spcAft>
        <a:buClr>
          <a:srgbClr val="AFC124"/>
        </a:buClr>
        <a:buFont typeface="Arial" charset="0"/>
        <a:buChar char="•"/>
        <a:defRPr sz="2800" kern="1200">
          <a:solidFill>
            <a:schemeClr val="tx1"/>
          </a:solidFill>
          <a:latin typeface="Arial"/>
          <a:ea typeface="ヒラギノ角ゴ Pro W3" pitchFamily="100" charset="-128"/>
          <a:cs typeface="Arial"/>
        </a:defRPr>
      </a:lvl2pPr>
      <a:lvl3pPr marL="893763" indent="-266700" algn="l" defTabSz="457200" rtl="0" eaLnBrk="0" fontAlgn="base" hangingPunct="0">
        <a:spcBef>
          <a:spcPct val="20000"/>
        </a:spcBef>
        <a:spcAft>
          <a:spcPts val="600"/>
        </a:spcAft>
        <a:buClr>
          <a:srgbClr val="6C411F"/>
        </a:buClr>
        <a:buFont typeface="Lucida Grande" charset="0"/>
        <a:buChar char="»"/>
        <a:defRPr sz="2400" kern="1200">
          <a:solidFill>
            <a:schemeClr val="tx1"/>
          </a:solidFill>
          <a:latin typeface="Arial"/>
          <a:ea typeface="ヒラギノ角ゴ Pro W3" pitchFamily="100" charset="-128"/>
          <a:cs typeface="Arial"/>
        </a:defRPr>
      </a:lvl3pPr>
      <a:lvl4pPr marL="1168400" indent="-274638" algn="l" defTabSz="457200" rtl="0" eaLnBrk="0" fontAlgn="base" hangingPunct="0">
        <a:spcBef>
          <a:spcPct val="20000"/>
        </a:spcBef>
        <a:spcAft>
          <a:spcPts val="600"/>
        </a:spcAft>
        <a:buClr>
          <a:srgbClr val="9E743B"/>
        </a:buClr>
        <a:buFont typeface="Wingdings" charset="0"/>
        <a:buChar char="§"/>
        <a:defRPr sz="2000" kern="1200">
          <a:solidFill>
            <a:schemeClr val="tx1"/>
          </a:solidFill>
          <a:latin typeface="Arial"/>
          <a:ea typeface="ヒラギノ角ゴ Pro W3" pitchFamily="100" charset="-128"/>
          <a:cs typeface="Arial"/>
        </a:defRPr>
      </a:lvl4pPr>
      <a:lvl5pPr marL="1347788" indent="-273050" algn="l" defTabSz="457200" rtl="0" eaLnBrk="0" fontAlgn="base" hangingPunct="0">
        <a:spcBef>
          <a:spcPct val="20000"/>
        </a:spcBef>
        <a:spcAft>
          <a:spcPts val="600"/>
        </a:spcAft>
        <a:buClr>
          <a:srgbClr val="DC6D36"/>
        </a:buClr>
        <a:buFont typeface="Arial" charset="0"/>
        <a:buChar char="•"/>
        <a:defRPr sz="2000" kern="1200">
          <a:solidFill>
            <a:schemeClr val="tx1"/>
          </a:solidFill>
          <a:latin typeface="Arial"/>
          <a:ea typeface="ヒラギノ角ゴ Pro W3" pitchFamily="100"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www.epa.ie/publications/research/climate-change/research-422-soil-organic-carbon-and-land-use-mapping-solum.php"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ov.ie/en/publication/f272c-land-use-review-phase-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teagasc.ie/environment/climate-change--air-quality/soil-carbon/national-agricultural-soil-carbon-observatory/" TargetMode="External"/><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terrainai.com/" TargetMode="External"/><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www.teagasc.ie/environment/climate-change--air-quality/signpost-program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cenr.maps.arcgis.com/apps/MapSeries/index.html?appid=6304e122b733498b99642707ff72f75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gis.teagasc.ie/soil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3094208" cy="6071616"/>
            <a:chOff x="603436" y="342554"/>
            <a:chExt cx="11734868" cy="5889241"/>
          </a:xfrm>
        </p:grpSpPr>
        <p:pic>
          <p:nvPicPr>
            <p:cNvPr id="5" name="Picture 2" descr="Christy Draper Contractors plough... - Irish Farmers Journal | Facebook">
              <a:extLst>
                <a:ext uri="{FF2B5EF4-FFF2-40B4-BE49-F238E27FC236}">
                  <a16:creationId xmlns:a16="http://schemas.microsoft.com/office/drawing/2014/main" id="{5404E14C-5B2F-4087-BF9B-ECDA745E07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636" y="352591"/>
              <a:ext cx="3043832" cy="202553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4FE0600-8014-4A6B-9EA6-070636B14E83}"/>
                </a:ext>
              </a:extLst>
            </p:cNvPr>
            <p:cNvGrpSpPr/>
            <p:nvPr/>
          </p:nvGrpSpPr>
          <p:grpSpPr>
            <a:xfrm>
              <a:off x="5084105" y="4114501"/>
              <a:ext cx="2893218" cy="2117294"/>
              <a:chOff x="3824975" y="5233416"/>
              <a:chExt cx="2271025" cy="1515210"/>
            </a:xfrm>
          </p:grpSpPr>
          <p:pic>
            <p:nvPicPr>
              <p:cNvPr id="41" name="Picture 40">
                <a:extLst>
                  <a:ext uri="{FF2B5EF4-FFF2-40B4-BE49-F238E27FC236}">
                    <a16:creationId xmlns:a16="http://schemas.microsoft.com/office/drawing/2014/main" id="{2DB69D1A-1000-4BFB-81DE-7E1403AA00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4975" y="5233416"/>
                <a:ext cx="2271025" cy="1515210"/>
              </a:xfrm>
              <a:prstGeom prst="rect">
                <a:avLst/>
              </a:prstGeom>
            </p:spPr>
          </p:pic>
          <p:sp>
            <p:nvSpPr>
              <p:cNvPr id="42" name="TextBox 41">
                <a:extLst>
                  <a:ext uri="{FF2B5EF4-FFF2-40B4-BE49-F238E27FC236}">
                    <a16:creationId xmlns:a16="http://schemas.microsoft.com/office/drawing/2014/main" id="{8972CC77-89B4-4F31-86FA-32EBF8604398}"/>
                  </a:ext>
                </a:extLst>
              </p:cNvPr>
              <p:cNvSpPr txBox="1"/>
              <p:nvPr/>
            </p:nvSpPr>
            <p:spPr>
              <a:xfrm>
                <a:off x="4404724" y="5923823"/>
                <a:ext cx="1168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Re-wilding</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60C98707-4C64-4EF5-98CF-FD10D382C1B5}"/>
                </a:ext>
              </a:extLst>
            </p:cNvPr>
            <p:cNvGrpSpPr/>
            <p:nvPr/>
          </p:nvGrpSpPr>
          <p:grpSpPr>
            <a:xfrm>
              <a:off x="4205505" y="2366868"/>
              <a:ext cx="4027931" cy="2518449"/>
              <a:chOff x="3824975" y="3936831"/>
              <a:chExt cx="2310185" cy="1254706"/>
            </a:xfrm>
          </p:grpSpPr>
          <p:pic>
            <p:nvPicPr>
              <p:cNvPr id="39" name="Picture 38">
                <a:extLst>
                  <a:ext uri="{FF2B5EF4-FFF2-40B4-BE49-F238E27FC236}">
                    <a16:creationId xmlns:a16="http://schemas.microsoft.com/office/drawing/2014/main" id="{122F0BB3-7420-4D33-ACCF-98D2E27A9A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4975" y="3936831"/>
                <a:ext cx="2310185" cy="1254706"/>
              </a:xfrm>
              <a:prstGeom prst="rect">
                <a:avLst/>
              </a:prstGeom>
            </p:spPr>
          </p:pic>
          <p:sp>
            <p:nvSpPr>
              <p:cNvPr id="40" name="TextBox 39">
                <a:extLst>
                  <a:ext uri="{FF2B5EF4-FFF2-40B4-BE49-F238E27FC236}">
                    <a16:creationId xmlns:a16="http://schemas.microsoft.com/office/drawing/2014/main" id="{B90C98C8-D27C-49FF-ABF4-DA3DBC6A4390}"/>
                  </a:ext>
                </a:extLst>
              </p:cNvPr>
              <p:cNvSpPr txBox="1"/>
              <p:nvPr/>
            </p:nvSpPr>
            <p:spPr>
              <a:xfrm>
                <a:off x="4173778" y="4456766"/>
                <a:ext cx="1203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Re-wetting</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79A7D46-ACE4-4A99-9001-7446BD150274}"/>
                </a:ext>
              </a:extLst>
            </p:cNvPr>
            <p:cNvGrpSpPr/>
            <p:nvPr/>
          </p:nvGrpSpPr>
          <p:grpSpPr>
            <a:xfrm>
              <a:off x="603738" y="3963536"/>
              <a:ext cx="2984130" cy="2260237"/>
              <a:chOff x="4099848" y="1774795"/>
              <a:chExt cx="1917823" cy="1336295"/>
            </a:xfrm>
          </p:grpSpPr>
          <p:pic>
            <p:nvPicPr>
              <p:cNvPr id="37" name="Picture 36">
                <a:extLst>
                  <a:ext uri="{FF2B5EF4-FFF2-40B4-BE49-F238E27FC236}">
                    <a16:creationId xmlns:a16="http://schemas.microsoft.com/office/drawing/2014/main" id="{71796855-51B4-471E-BD9C-C385A1B3E4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9848" y="1774795"/>
                <a:ext cx="1917823" cy="1336295"/>
              </a:xfrm>
              <a:prstGeom prst="rect">
                <a:avLst/>
              </a:prstGeom>
            </p:spPr>
          </p:pic>
          <p:sp>
            <p:nvSpPr>
              <p:cNvPr id="38" name="TextBox 37">
                <a:extLst>
                  <a:ext uri="{FF2B5EF4-FFF2-40B4-BE49-F238E27FC236}">
                    <a16:creationId xmlns:a16="http://schemas.microsoft.com/office/drawing/2014/main" id="{ADEA933A-E7DC-46AA-889D-15C2063C2668}"/>
                  </a:ext>
                </a:extLst>
              </p:cNvPr>
              <p:cNvSpPr txBox="1"/>
              <p:nvPr/>
            </p:nvSpPr>
            <p:spPr>
              <a:xfrm>
                <a:off x="4307385" y="2446831"/>
                <a:ext cx="1521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Marginal Land</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79CBE47-A85F-4B9F-9A6C-A82268627996}"/>
                </a:ext>
              </a:extLst>
            </p:cNvPr>
            <p:cNvGrpSpPr/>
            <p:nvPr/>
          </p:nvGrpSpPr>
          <p:grpSpPr>
            <a:xfrm>
              <a:off x="7974009" y="2695459"/>
              <a:ext cx="4364295" cy="2454100"/>
              <a:chOff x="7586147" y="330970"/>
              <a:chExt cx="2833897" cy="1336295"/>
            </a:xfrm>
          </p:grpSpPr>
          <p:pic>
            <p:nvPicPr>
              <p:cNvPr id="35" name="Picture 34">
                <a:extLst>
                  <a:ext uri="{FF2B5EF4-FFF2-40B4-BE49-F238E27FC236}">
                    <a16:creationId xmlns:a16="http://schemas.microsoft.com/office/drawing/2014/main" id="{E72F89E9-B5F9-4280-AF1B-4B849D184A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86147" y="330970"/>
                <a:ext cx="2375636" cy="1336295"/>
              </a:xfrm>
              <a:prstGeom prst="rect">
                <a:avLst/>
              </a:prstGeom>
            </p:spPr>
          </p:pic>
          <p:sp>
            <p:nvSpPr>
              <p:cNvPr id="36" name="TextBox 35">
                <a:extLst>
                  <a:ext uri="{FF2B5EF4-FFF2-40B4-BE49-F238E27FC236}">
                    <a16:creationId xmlns:a16="http://schemas.microsoft.com/office/drawing/2014/main" id="{C51510EC-B8AD-476D-93F8-BE2477CBAA6E}"/>
                  </a:ext>
                </a:extLst>
              </p:cNvPr>
              <p:cNvSpPr txBox="1"/>
              <p:nvPr/>
            </p:nvSpPr>
            <p:spPr>
              <a:xfrm>
                <a:off x="8972147" y="615145"/>
                <a:ext cx="1447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Grass Species</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D337C3B-FFE6-49E0-9930-4E3EE5DFF12D}"/>
                </a:ext>
              </a:extLst>
            </p:cNvPr>
            <p:cNvGrpSpPr/>
            <p:nvPr/>
          </p:nvGrpSpPr>
          <p:grpSpPr>
            <a:xfrm>
              <a:off x="8434316" y="342554"/>
              <a:ext cx="3177283" cy="2359396"/>
              <a:chOff x="7909688" y="2644189"/>
              <a:chExt cx="2465610" cy="1745190"/>
            </a:xfrm>
          </p:grpSpPr>
          <p:pic>
            <p:nvPicPr>
              <p:cNvPr id="33" name="Picture 32">
                <a:extLst>
                  <a:ext uri="{FF2B5EF4-FFF2-40B4-BE49-F238E27FC236}">
                    <a16:creationId xmlns:a16="http://schemas.microsoft.com/office/drawing/2014/main" id="{A64554FA-CC60-4777-9E29-C40E5C36C5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09688" y="2644189"/>
                <a:ext cx="2465610" cy="1745190"/>
              </a:xfrm>
              <a:prstGeom prst="rect">
                <a:avLst/>
              </a:prstGeom>
            </p:spPr>
          </p:pic>
          <p:sp>
            <p:nvSpPr>
              <p:cNvPr id="34" name="TextBox 33">
                <a:extLst>
                  <a:ext uri="{FF2B5EF4-FFF2-40B4-BE49-F238E27FC236}">
                    <a16:creationId xmlns:a16="http://schemas.microsoft.com/office/drawing/2014/main" id="{C159035F-497C-4024-85C5-60D9C76FE86C}"/>
                  </a:ext>
                </a:extLst>
              </p:cNvPr>
              <p:cNvSpPr txBox="1"/>
              <p:nvPr/>
            </p:nvSpPr>
            <p:spPr>
              <a:xfrm>
                <a:off x="8457454" y="3244334"/>
                <a:ext cx="14446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Hedges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Field Margins</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02D1C595-0432-4CF5-84F4-BDB3FACA11CB}"/>
                </a:ext>
              </a:extLst>
            </p:cNvPr>
            <p:cNvGrpSpPr/>
            <p:nvPr/>
          </p:nvGrpSpPr>
          <p:grpSpPr>
            <a:xfrm>
              <a:off x="6762115" y="2031733"/>
              <a:ext cx="3177283" cy="1902619"/>
              <a:chOff x="8346642" y="4841295"/>
              <a:chExt cx="2222622" cy="1254706"/>
            </a:xfrm>
          </p:grpSpPr>
          <p:pic>
            <p:nvPicPr>
              <p:cNvPr id="31" name="Picture 30">
                <a:extLst>
                  <a:ext uri="{FF2B5EF4-FFF2-40B4-BE49-F238E27FC236}">
                    <a16:creationId xmlns:a16="http://schemas.microsoft.com/office/drawing/2014/main" id="{1D57EC97-7C1F-4E5C-9210-D020AC08C1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46642" y="4841295"/>
                <a:ext cx="2222622" cy="1254706"/>
              </a:xfrm>
              <a:prstGeom prst="rect">
                <a:avLst/>
              </a:prstGeom>
            </p:spPr>
          </p:pic>
          <p:sp>
            <p:nvSpPr>
              <p:cNvPr id="32" name="TextBox 31">
                <a:extLst>
                  <a:ext uri="{FF2B5EF4-FFF2-40B4-BE49-F238E27FC236}">
                    <a16:creationId xmlns:a16="http://schemas.microsoft.com/office/drawing/2014/main" id="{007896C0-1B84-4C45-B505-862B96EEE616}"/>
                  </a:ext>
                </a:extLst>
              </p:cNvPr>
              <p:cNvSpPr txBox="1"/>
              <p:nvPr/>
            </p:nvSpPr>
            <p:spPr>
              <a:xfrm>
                <a:off x="9184237" y="5451785"/>
                <a:ext cx="51809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Soil</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63C8565F-8E99-4F32-8E0A-08A8CA4C1117}"/>
                </a:ext>
              </a:extLst>
            </p:cNvPr>
            <p:cNvGrpSpPr/>
            <p:nvPr/>
          </p:nvGrpSpPr>
          <p:grpSpPr>
            <a:xfrm>
              <a:off x="605902" y="1997900"/>
              <a:ext cx="3616460" cy="2518450"/>
              <a:chOff x="345998" y="2465663"/>
              <a:chExt cx="2473554" cy="1552155"/>
            </a:xfrm>
          </p:grpSpPr>
          <p:pic>
            <p:nvPicPr>
              <p:cNvPr id="29" name="Picture 28">
                <a:extLst>
                  <a:ext uri="{FF2B5EF4-FFF2-40B4-BE49-F238E27FC236}">
                    <a16:creationId xmlns:a16="http://schemas.microsoft.com/office/drawing/2014/main" id="{5383DDC2-2FD2-432C-BB97-6540445C817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998" y="2465663"/>
                <a:ext cx="2473554" cy="1552155"/>
              </a:xfrm>
              <a:prstGeom prst="rect">
                <a:avLst/>
              </a:prstGeom>
            </p:spPr>
          </p:pic>
          <p:sp>
            <p:nvSpPr>
              <p:cNvPr id="30" name="TextBox 29">
                <a:extLst>
                  <a:ext uri="{FF2B5EF4-FFF2-40B4-BE49-F238E27FC236}">
                    <a16:creationId xmlns:a16="http://schemas.microsoft.com/office/drawing/2014/main" id="{6EB0E317-EB50-47F3-8DE5-0A7425776A3A}"/>
                  </a:ext>
                </a:extLst>
              </p:cNvPr>
              <p:cNvSpPr txBox="1"/>
              <p:nvPr/>
            </p:nvSpPr>
            <p:spPr>
              <a:xfrm>
                <a:off x="1164668" y="3429000"/>
                <a:ext cx="609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Beef</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90959B10-10CF-467C-865F-3A1F6FD11B8C}"/>
                </a:ext>
              </a:extLst>
            </p:cNvPr>
            <p:cNvGrpSpPr/>
            <p:nvPr/>
          </p:nvGrpSpPr>
          <p:grpSpPr>
            <a:xfrm>
              <a:off x="2889502" y="4205085"/>
              <a:ext cx="2451359" cy="2026709"/>
              <a:chOff x="963244" y="4665256"/>
              <a:chExt cx="1888952" cy="1416713"/>
            </a:xfrm>
          </p:grpSpPr>
          <p:pic>
            <p:nvPicPr>
              <p:cNvPr id="27" name="Picture 26">
                <a:extLst>
                  <a:ext uri="{FF2B5EF4-FFF2-40B4-BE49-F238E27FC236}">
                    <a16:creationId xmlns:a16="http://schemas.microsoft.com/office/drawing/2014/main" id="{79DBFB18-DB02-44AA-A058-49E2BB1D826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3244" y="4665256"/>
                <a:ext cx="1888952" cy="1416713"/>
              </a:xfrm>
              <a:prstGeom prst="rect">
                <a:avLst/>
              </a:prstGeom>
            </p:spPr>
          </p:pic>
          <p:sp>
            <p:nvSpPr>
              <p:cNvPr id="28" name="TextBox 27">
                <a:extLst>
                  <a:ext uri="{FF2B5EF4-FFF2-40B4-BE49-F238E27FC236}">
                    <a16:creationId xmlns:a16="http://schemas.microsoft.com/office/drawing/2014/main" id="{3D385C29-3A91-44D5-AFDC-68EDB37D21FB}"/>
                  </a:ext>
                </a:extLst>
              </p:cNvPr>
              <p:cNvSpPr txBox="1"/>
              <p:nvPr/>
            </p:nvSpPr>
            <p:spPr>
              <a:xfrm>
                <a:off x="1451373" y="5259019"/>
                <a:ext cx="9513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Forestry</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4CF0D56-8B1F-47DF-9E9A-27C50D3EF99F}"/>
                </a:ext>
              </a:extLst>
            </p:cNvPr>
            <p:cNvGrpSpPr/>
            <p:nvPr/>
          </p:nvGrpSpPr>
          <p:grpSpPr>
            <a:xfrm>
              <a:off x="603436" y="350578"/>
              <a:ext cx="3507764" cy="1706983"/>
              <a:chOff x="341856" y="1416076"/>
              <a:chExt cx="2482354" cy="914946"/>
            </a:xfrm>
          </p:grpSpPr>
          <p:pic>
            <p:nvPicPr>
              <p:cNvPr id="25" name="Picture 24">
                <a:extLst>
                  <a:ext uri="{FF2B5EF4-FFF2-40B4-BE49-F238E27FC236}">
                    <a16:creationId xmlns:a16="http://schemas.microsoft.com/office/drawing/2014/main" id="{F30B42B8-EB90-443A-8EA9-3F321703ACC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1856" y="1416076"/>
                <a:ext cx="2482354" cy="914946"/>
              </a:xfrm>
              <a:prstGeom prst="rect">
                <a:avLst/>
              </a:prstGeom>
            </p:spPr>
          </p:pic>
          <p:sp>
            <p:nvSpPr>
              <p:cNvPr id="26" name="TextBox 25">
                <a:extLst>
                  <a:ext uri="{FF2B5EF4-FFF2-40B4-BE49-F238E27FC236}">
                    <a16:creationId xmlns:a16="http://schemas.microsoft.com/office/drawing/2014/main" id="{4CB871EF-278C-4D90-B1C3-FB95830C26DF}"/>
                  </a:ext>
                </a:extLst>
              </p:cNvPr>
              <p:cNvSpPr txBox="1"/>
              <p:nvPr/>
            </p:nvSpPr>
            <p:spPr>
              <a:xfrm>
                <a:off x="1179524" y="1672618"/>
                <a:ext cx="6763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Dairy</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E9EBB550-C170-443D-A5E2-A94C907DCB46}"/>
                </a:ext>
              </a:extLst>
            </p:cNvPr>
            <p:cNvGrpSpPr/>
            <p:nvPr/>
          </p:nvGrpSpPr>
          <p:grpSpPr>
            <a:xfrm>
              <a:off x="5406055" y="344569"/>
              <a:ext cx="3118205" cy="2006487"/>
              <a:chOff x="4143590" y="191757"/>
              <a:chExt cx="2222623" cy="1254707"/>
            </a:xfrm>
          </p:grpSpPr>
          <p:pic>
            <p:nvPicPr>
              <p:cNvPr id="23" name="Picture 22">
                <a:extLst>
                  <a:ext uri="{FF2B5EF4-FFF2-40B4-BE49-F238E27FC236}">
                    <a16:creationId xmlns:a16="http://schemas.microsoft.com/office/drawing/2014/main" id="{7E3EC677-B548-4FBE-8B5E-50441F97B53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43590" y="191757"/>
                <a:ext cx="2222623" cy="1254707"/>
              </a:xfrm>
              <a:prstGeom prst="rect">
                <a:avLst/>
              </a:prstGeom>
            </p:spPr>
          </p:pic>
          <p:sp>
            <p:nvSpPr>
              <p:cNvPr id="24" name="TextBox 23">
                <a:extLst>
                  <a:ext uri="{FF2B5EF4-FFF2-40B4-BE49-F238E27FC236}">
                    <a16:creationId xmlns:a16="http://schemas.microsoft.com/office/drawing/2014/main" id="{20B414E4-9322-4015-A146-F4F43BDE5E46}"/>
                  </a:ext>
                </a:extLst>
              </p:cNvPr>
              <p:cNvSpPr txBox="1"/>
              <p:nvPr/>
            </p:nvSpPr>
            <p:spPr>
              <a:xfrm>
                <a:off x="4406542" y="566779"/>
                <a:ext cx="17200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Slurry Spreading</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5168E1F0-7103-49D0-88F0-08653F7108BE}"/>
                </a:ext>
              </a:extLst>
            </p:cNvPr>
            <p:cNvGrpSpPr/>
            <p:nvPr/>
          </p:nvGrpSpPr>
          <p:grpSpPr>
            <a:xfrm>
              <a:off x="3859014" y="1717935"/>
              <a:ext cx="2547179" cy="1548830"/>
              <a:chOff x="3850257" y="2334334"/>
              <a:chExt cx="2230590" cy="1254707"/>
            </a:xfrm>
          </p:grpSpPr>
          <p:pic>
            <p:nvPicPr>
              <p:cNvPr id="21" name="Picture 20">
                <a:extLst>
                  <a:ext uri="{FF2B5EF4-FFF2-40B4-BE49-F238E27FC236}">
                    <a16:creationId xmlns:a16="http://schemas.microsoft.com/office/drawing/2014/main" id="{DE0494D3-4A25-423D-8425-B5B5557D60A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50257" y="2334334"/>
                <a:ext cx="2230590" cy="1254707"/>
              </a:xfrm>
              <a:prstGeom prst="rect">
                <a:avLst/>
              </a:prstGeom>
            </p:spPr>
          </p:pic>
          <p:sp>
            <p:nvSpPr>
              <p:cNvPr id="22" name="TextBox 21">
                <a:extLst>
                  <a:ext uri="{FF2B5EF4-FFF2-40B4-BE49-F238E27FC236}">
                    <a16:creationId xmlns:a16="http://schemas.microsoft.com/office/drawing/2014/main" id="{DAFFAAF8-85FC-43DE-9E8E-882B76E304BD}"/>
                  </a:ext>
                </a:extLst>
              </p:cNvPr>
              <p:cNvSpPr txBox="1"/>
              <p:nvPr/>
            </p:nvSpPr>
            <p:spPr>
              <a:xfrm>
                <a:off x="4376448" y="2891116"/>
                <a:ext cx="10858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Fertilizers</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04ECDCBD-75BE-4964-9090-FB88CF78CBF1}"/>
                </a:ext>
              </a:extLst>
            </p:cNvPr>
            <p:cNvGrpSpPr/>
            <p:nvPr/>
          </p:nvGrpSpPr>
          <p:grpSpPr>
            <a:xfrm>
              <a:off x="7792610" y="4431169"/>
              <a:ext cx="3839957" cy="1800625"/>
              <a:chOff x="360652" y="364626"/>
              <a:chExt cx="2510341" cy="889079"/>
            </a:xfrm>
          </p:grpSpPr>
          <p:pic>
            <p:nvPicPr>
              <p:cNvPr id="19" name="Picture 18">
                <a:extLst>
                  <a:ext uri="{FF2B5EF4-FFF2-40B4-BE49-F238E27FC236}">
                    <a16:creationId xmlns:a16="http://schemas.microsoft.com/office/drawing/2014/main" id="{14370261-3BB6-4A32-A37C-5A097369AB5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60652" y="364626"/>
                <a:ext cx="2510341" cy="889079"/>
              </a:xfrm>
              <a:prstGeom prst="rect">
                <a:avLst/>
              </a:prstGeom>
            </p:spPr>
          </p:pic>
          <p:sp>
            <p:nvSpPr>
              <p:cNvPr id="20" name="TextBox 19">
                <a:extLst>
                  <a:ext uri="{FF2B5EF4-FFF2-40B4-BE49-F238E27FC236}">
                    <a16:creationId xmlns:a16="http://schemas.microsoft.com/office/drawing/2014/main" id="{B31AA4B2-AEF1-46A7-B3AA-52171D87638A}"/>
                  </a:ext>
                </a:extLst>
              </p:cNvPr>
              <p:cNvSpPr txBox="1"/>
              <p:nvPr/>
            </p:nvSpPr>
            <p:spPr>
              <a:xfrm>
                <a:off x="1044764" y="775578"/>
                <a:ext cx="1576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Sheep Farming</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F055C20E-06E0-4705-8B01-85792977CDEC}"/>
                </a:ext>
              </a:extLst>
            </p:cNvPr>
            <p:cNvSpPr txBox="1"/>
            <p:nvPr/>
          </p:nvSpPr>
          <p:spPr>
            <a:xfrm>
              <a:off x="4128968" y="394866"/>
              <a:ext cx="11144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Ploughing</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0" y="1504330"/>
            <a:ext cx="12283323" cy="1608644"/>
          </a:xfrm>
          <a:solidFill>
            <a:schemeClr val="bg2">
              <a:lumMod val="75000"/>
            </a:schemeClr>
          </a:solidFill>
        </p:spPr>
        <p:txBody>
          <a:bodyPr>
            <a:normAutofit/>
          </a:bodyPr>
          <a:lstStyle/>
          <a:p>
            <a:r>
              <a:rPr lang="en-IE" b="1" dirty="0">
                <a:solidFill>
                  <a:schemeClr val="bg1"/>
                </a:solidFill>
                <a:latin typeface="Bahnschrift" panose="020B0502040204020203" pitchFamily="34" charset="0"/>
              </a:rPr>
              <a:t>EO for Land-Use Policy in Ireland</a:t>
            </a:r>
            <a:br>
              <a:rPr lang="en-IE" sz="4800" dirty="0">
                <a:solidFill>
                  <a:schemeClr val="bg1"/>
                </a:solidFill>
                <a:latin typeface="Bahnschrift" panose="020B0502040204020203" pitchFamily="34" charset="0"/>
              </a:rPr>
            </a:br>
            <a:r>
              <a:rPr lang="en-IE" sz="4000" i="1" dirty="0">
                <a:solidFill>
                  <a:schemeClr val="bg1"/>
                </a:solidFill>
                <a:latin typeface="Bahnschrift" panose="020B0502040204020203" pitchFamily="34" charset="0"/>
              </a:rPr>
              <a:t>Stuart Green, Teagasc</a:t>
            </a:r>
            <a:endParaRPr lang="en-IE" sz="4800" i="1" dirty="0">
              <a:solidFill>
                <a:schemeClr val="bg1"/>
              </a:solidFill>
              <a:latin typeface="Bahnschrift" panose="020B0502040204020203" pitchFamily="34" charset="0"/>
            </a:endParaRPr>
          </a:p>
        </p:txBody>
      </p:sp>
      <p:sp>
        <p:nvSpPr>
          <p:cNvPr id="3" name="Subtitle 2"/>
          <p:cNvSpPr>
            <a:spLocks noGrp="1"/>
          </p:cNvSpPr>
          <p:nvPr>
            <p:ph type="subTitle" idx="1"/>
          </p:nvPr>
        </p:nvSpPr>
        <p:spPr>
          <a:xfrm>
            <a:off x="1524000" y="3977177"/>
            <a:ext cx="9144000" cy="1655762"/>
          </a:xfrm>
        </p:spPr>
        <p:txBody>
          <a:bodyPr>
            <a:normAutofit/>
          </a:bodyPr>
          <a:lstStyle/>
          <a:p>
            <a:endParaRPr lang="en-IE" sz="3200" dirty="0"/>
          </a:p>
          <a:p>
            <a:r>
              <a:rPr lang="en-GB" sz="3200" dirty="0"/>
              <a:t> </a:t>
            </a:r>
            <a:endParaRPr lang="en-IE" sz="3200" dirty="0"/>
          </a:p>
          <a:p>
            <a:endParaRPr lang="en-IE" dirty="0"/>
          </a:p>
        </p:txBody>
      </p:sp>
    </p:spTree>
    <p:extLst>
      <p:ext uri="{BB962C8B-B14F-4D97-AF65-F5344CB8AC3E}">
        <p14:creationId xmlns:p14="http://schemas.microsoft.com/office/powerpoint/2010/main" val="231727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016" y="116632"/>
            <a:ext cx="4427984" cy="6263456"/>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2" y="2546616"/>
            <a:ext cx="4608512" cy="370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0592" y="420624"/>
            <a:ext cx="4949952" cy="1815882"/>
          </a:xfrm>
          <a:prstGeom prst="rect">
            <a:avLst/>
          </a:prstGeom>
          <a:noFill/>
        </p:spPr>
        <p:txBody>
          <a:bodyPr wrap="square" rtlCol="0">
            <a:spAutoFit/>
          </a:bodyPr>
          <a:lstStyle/>
          <a:p>
            <a:r>
              <a:rPr lang="en-GB" sz="2800" dirty="0"/>
              <a:t>In the SOLUM project </a:t>
            </a:r>
            <a:r>
              <a:rPr lang="en-GB" sz="2800" b="1" dirty="0"/>
              <a:t>LUCAS</a:t>
            </a:r>
            <a:r>
              <a:rPr lang="en-GB" sz="2800" dirty="0"/>
              <a:t> data points formed the basis</a:t>
            </a:r>
          </a:p>
          <a:p>
            <a:r>
              <a:rPr lang="en-GB" sz="2800" dirty="0"/>
              <a:t>Of LUSII- the land soil Inventory of Ireland</a:t>
            </a:r>
            <a:endParaRPr lang="en-IE" sz="2800" dirty="0"/>
          </a:p>
        </p:txBody>
      </p:sp>
      <p:sp>
        <p:nvSpPr>
          <p:cNvPr id="4" name="Rectangle 3"/>
          <p:cNvSpPr/>
          <p:nvPr/>
        </p:nvSpPr>
        <p:spPr>
          <a:xfrm>
            <a:off x="0" y="6228533"/>
            <a:ext cx="12454128" cy="369332"/>
          </a:xfrm>
          <a:prstGeom prst="rect">
            <a:avLst/>
          </a:prstGeom>
        </p:spPr>
        <p:txBody>
          <a:bodyPr wrap="square">
            <a:spAutoFit/>
          </a:bodyPr>
          <a:lstStyle/>
          <a:p>
            <a:r>
              <a:rPr lang="en-IE" dirty="0">
                <a:hlinkClick r:id="rId4"/>
              </a:rPr>
              <a:t>https://www.epa.ie/publications/research/climate-change/research-422-soil-organic-carbon-and-land-use-mapping-solum.php</a:t>
            </a:r>
            <a:r>
              <a:rPr lang="en-IE" dirty="0"/>
              <a:t> </a:t>
            </a:r>
          </a:p>
        </p:txBody>
      </p:sp>
    </p:spTree>
    <p:extLst>
      <p:ext uri="{BB962C8B-B14F-4D97-AF65-F5344CB8AC3E}">
        <p14:creationId xmlns:p14="http://schemas.microsoft.com/office/powerpoint/2010/main" val="61978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4" y="169195"/>
            <a:ext cx="12371705" cy="1325563"/>
          </a:xfrm>
        </p:spPr>
        <p:txBody>
          <a:bodyPr>
            <a:noAutofit/>
          </a:bodyPr>
          <a:lstStyle/>
          <a:p>
            <a:r>
              <a:rPr lang="en-GB" sz="2000" b="1" i="1" dirty="0">
                <a:latin typeface="Bahnschrift" panose="020B0502040204020203" pitchFamily="34" charset="0"/>
              </a:rPr>
              <a:t>6. Indicators that the measure outcomes of </a:t>
            </a:r>
            <a:r>
              <a:rPr lang="en-GB" sz="2000" b="1" i="1" dirty="0" err="1">
                <a:latin typeface="Bahnschrift" panose="020B0502040204020203" pitchFamily="34" charset="0"/>
              </a:rPr>
              <a:t>agri</a:t>
            </a:r>
            <a:r>
              <a:rPr lang="en-GB" sz="2000" b="1" i="1" dirty="0">
                <a:latin typeface="Bahnschrift" panose="020B0502040204020203" pitchFamily="34" charset="0"/>
              </a:rPr>
              <a:t>-environmental schemes or incentives, particularly given the ongoing drive for results-based scheme design, should be included in the indicator set.</a:t>
            </a:r>
            <a:br>
              <a:rPr lang="en-GB" sz="2000" i="1" dirty="0">
                <a:latin typeface="Arial" panose="020B0604020202020204" pitchFamily="34" charset="0"/>
              </a:rPr>
            </a:br>
            <a:endParaRPr lang="en-IE" sz="2000" i="1" dirty="0"/>
          </a:p>
        </p:txBody>
      </p:sp>
      <p:sp>
        <p:nvSpPr>
          <p:cNvPr id="3" name="Content Placeholder 2"/>
          <p:cNvSpPr>
            <a:spLocks noGrp="1"/>
          </p:cNvSpPr>
          <p:nvPr>
            <p:ph idx="1"/>
          </p:nvPr>
        </p:nvSpPr>
        <p:spPr>
          <a:xfrm>
            <a:off x="155575" y="1705801"/>
            <a:ext cx="10515600" cy="4351338"/>
          </a:xfrm>
        </p:spPr>
        <p:txBody>
          <a:bodyPr>
            <a:normAutofit fontScale="92500" lnSpcReduction="20000"/>
          </a:bodyPr>
          <a:lstStyle/>
          <a:p>
            <a:r>
              <a:rPr lang="en-GB" sz="2400" dirty="0"/>
              <a:t>Habitat Mapping – need to go beyond extent mapping – look at condition , </a:t>
            </a:r>
            <a:r>
              <a:rPr lang="en-GB" sz="2400" dirty="0" err="1"/>
              <a:t>chacteristics</a:t>
            </a:r>
            <a:r>
              <a:rPr lang="en-GB" sz="2400" dirty="0"/>
              <a:t>, services.</a:t>
            </a:r>
          </a:p>
          <a:p>
            <a:pPr marL="0" indent="0">
              <a:buNone/>
            </a:pPr>
            <a:r>
              <a:rPr lang="en-GB" sz="2400" dirty="0"/>
              <a:t>Sub Ha resolution – consider a summer and winter map</a:t>
            </a:r>
          </a:p>
          <a:p>
            <a:pPr marL="0" indent="0">
              <a:buNone/>
            </a:pPr>
            <a:r>
              <a:rPr lang="en-GB" sz="2400" dirty="0"/>
              <a:t>With regard to condition and service – explore ideas of</a:t>
            </a:r>
          </a:p>
          <a:p>
            <a:pPr marL="0" indent="0">
              <a:buNone/>
            </a:pPr>
            <a:r>
              <a:rPr lang="en-GB" sz="2400" dirty="0"/>
              <a:t>Functional traits </a:t>
            </a:r>
          </a:p>
          <a:p>
            <a:pPr marL="0" indent="0">
              <a:buNone/>
            </a:pPr>
            <a:endParaRPr lang="en-GB" sz="2400" dirty="0"/>
          </a:p>
          <a:p>
            <a:pPr marL="0" indent="0">
              <a:buNone/>
            </a:pPr>
            <a:r>
              <a:rPr lang="en-GB" sz="2400" dirty="0"/>
              <a:t>Hedgerows and hedgerow removal – still apparent net loss</a:t>
            </a:r>
          </a:p>
          <a:p>
            <a:pPr marL="0" indent="0">
              <a:buNone/>
            </a:pPr>
            <a:r>
              <a:rPr lang="en-GB" sz="2400" dirty="0"/>
              <a:t>In EO record for Hedgerows – removal detection with S1 data</a:t>
            </a:r>
          </a:p>
          <a:p>
            <a:pPr marL="0" indent="0">
              <a:buNone/>
            </a:pPr>
            <a:endParaRPr lang="en-GB" sz="2400" dirty="0"/>
          </a:p>
          <a:p>
            <a:pPr marL="0" indent="0">
              <a:buNone/>
            </a:pPr>
            <a:r>
              <a:rPr lang="en-GB" sz="2400" dirty="0"/>
              <a:t>Forest mapping </a:t>
            </a:r>
          </a:p>
          <a:p>
            <a:pPr marL="0" indent="0">
              <a:buNone/>
            </a:pPr>
            <a:endParaRPr lang="en-GB" sz="2400" dirty="0"/>
          </a:p>
          <a:p>
            <a:pPr marL="0" indent="0">
              <a:buNone/>
            </a:pPr>
            <a:r>
              <a:rPr lang="en-GB" sz="2400" dirty="0"/>
              <a:t>Wildfires</a:t>
            </a:r>
            <a:endParaRPr lang="en-IE" sz="2400" dirty="0"/>
          </a:p>
        </p:txBody>
      </p:sp>
      <p:sp>
        <p:nvSpPr>
          <p:cNvPr id="4" name="AutoShape 2"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 name="Picture 4"/>
          <p:cNvPicPr>
            <a:picLocks noChangeAspect="1"/>
          </p:cNvPicPr>
          <p:nvPr/>
        </p:nvPicPr>
        <p:blipFill>
          <a:blip r:embed="rId2"/>
          <a:stretch>
            <a:fillRect/>
          </a:stretch>
        </p:blipFill>
        <p:spPr>
          <a:xfrm>
            <a:off x="8639544" y="2377440"/>
            <a:ext cx="3552456" cy="4136074"/>
          </a:xfrm>
          <a:prstGeom prst="rect">
            <a:avLst/>
          </a:prstGeom>
        </p:spPr>
      </p:pic>
    </p:spTree>
    <p:extLst>
      <p:ext uri="{BB962C8B-B14F-4D97-AF65-F5344CB8AC3E}">
        <p14:creationId xmlns:p14="http://schemas.microsoft.com/office/powerpoint/2010/main" val="3223032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5759" y="43901"/>
            <a:ext cx="10417325" cy="731838"/>
          </a:xfrm>
          <a:prstGeom prst="rect">
            <a:avLst/>
          </a:prstGeom>
        </p:spPr>
        <p:txBody>
          <a:bodyPr/>
          <a:lstStyle>
            <a:lvl1pPr algn="l" defTabSz="457200" rtl="0" eaLnBrk="0" fontAlgn="base" hangingPunct="0">
              <a:spcBef>
                <a:spcPct val="0"/>
              </a:spcBef>
              <a:spcAft>
                <a:spcPct val="0"/>
              </a:spcAft>
              <a:defRPr sz="4000" b="1" kern="1200">
                <a:solidFill>
                  <a:srgbClr val="359828"/>
                </a:solidFill>
                <a:latin typeface="Arial"/>
                <a:ea typeface="ヒラギノ角ゴ Pro W3" pitchFamily="100" charset="-128"/>
                <a:cs typeface="Arial"/>
              </a:defRPr>
            </a:lvl1pPr>
            <a:lvl2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2pPr>
            <a:lvl3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3pPr>
            <a:lvl4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4pPr>
            <a:lvl5pPr algn="l" defTabSz="457200" rtl="0" eaLnBrk="0" fontAlgn="base" hangingPunct="0">
              <a:spcBef>
                <a:spcPct val="0"/>
              </a:spcBef>
              <a:spcAft>
                <a:spcPct val="0"/>
              </a:spcAft>
              <a:defRPr sz="4000" b="1">
                <a:solidFill>
                  <a:srgbClr val="359828"/>
                </a:solidFill>
                <a:latin typeface="Arial" pitchFamily="100" charset="0"/>
                <a:ea typeface="ヒラギノ角ゴ Pro W3" pitchFamily="100" charset="-128"/>
              </a:defRPr>
            </a:lvl5pPr>
            <a:lvl6pPr marL="4572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6pPr>
            <a:lvl7pPr marL="9144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7pPr>
            <a:lvl8pPr marL="13716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8pPr>
            <a:lvl9pPr marL="1828800" algn="l" defTabSz="457200" rtl="0" fontAlgn="base">
              <a:spcBef>
                <a:spcPct val="0"/>
              </a:spcBef>
              <a:spcAft>
                <a:spcPct val="0"/>
              </a:spcAft>
              <a:defRPr sz="4000" b="1">
                <a:solidFill>
                  <a:srgbClr val="359828"/>
                </a:solidFill>
                <a:latin typeface="Arial" pitchFamily="100" charset="0"/>
                <a:ea typeface="ヒラギノ角ゴ Pro W3" pitchFamily="100" charset="-128"/>
              </a:defRPr>
            </a:lvl9pPr>
          </a:lstStyle>
          <a:p>
            <a:pPr>
              <a:spcAft>
                <a:spcPts val="600"/>
              </a:spcAft>
            </a:pPr>
            <a:r>
              <a:rPr lang="en-IE" sz="3200" dirty="0"/>
              <a:t>Grassland/Cropland management characterisation</a:t>
            </a:r>
          </a:p>
        </p:txBody>
      </p:sp>
      <p:pic>
        <p:nvPicPr>
          <p:cNvPr id="17" name="Picture 16"/>
          <p:cNvPicPr/>
          <p:nvPr/>
        </p:nvPicPr>
        <p:blipFill rotWithShape="1">
          <a:blip r:embed="rId2" cstate="print">
            <a:extLst>
              <a:ext uri="{28A0092B-C50C-407E-A947-70E740481C1C}">
                <a14:useLocalDpi xmlns:a14="http://schemas.microsoft.com/office/drawing/2010/main" val="0"/>
              </a:ext>
            </a:extLst>
          </a:blip>
          <a:srcRect l="5320" r="7000" b="20604"/>
          <a:stretch/>
        </p:blipFill>
        <p:spPr bwMode="auto">
          <a:xfrm>
            <a:off x="403076" y="971031"/>
            <a:ext cx="3762525" cy="40513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823842" y="691946"/>
            <a:ext cx="2920992" cy="400110"/>
          </a:xfrm>
          <a:prstGeom prst="rect">
            <a:avLst/>
          </a:prstGeom>
          <a:noFill/>
        </p:spPr>
        <p:txBody>
          <a:bodyPr wrap="none" rtlCol="0">
            <a:spAutoFit/>
          </a:bodyPr>
          <a:lstStyle/>
          <a:p>
            <a:r>
              <a:rPr lang="en-GB" sz="2000" b="1" dirty="0"/>
              <a:t>National Paddock Map</a:t>
            </a:r>
            <a:endParaRPr lang="en-IE" sz="2000" b="1" dirty="0"/>
          </a:p>
        </p:txBody>
      </p:sp>
      <p:sp>
        <p:nvSpPr>
          <p:cNvPr id="4" name="TextBox 3"/>
          <p:cNvSpPr txBox="1"/>
          <p:nvPr/>
        </p:nvSpPr>
        <p:spPr>
          <a:xfrm>
            <a:off x="132618" y="5011131"/>
            <a:ext cx="4729180" cy="338554"/>
          </a:xfrm>
          <a:prstGeom prst="rect">
            <a:avLst/>
          </a:prstGeom>
          <a:noFill/>
        </p:spPr>
        <p:txBody>
          <a:bodyPr wrap="none" rtlCol="0">
            <a:spAutoFit/>
          </a:bodyPr>
          <a:lstStyle/>
          <a:p>
            <a:r>
              <a:rPr lang="en-GB" sz="1600" b="1" dirty="0"/>
              <a:t>New EO statistical technique, outperforms ML</a:t>
            </a:r>
            <a:endParaRPr lang="en-IE" sz="1600" b="1" dirty="0"/>
          </a:p>
        </p:txBody>
      </p:sp>
      <p:sp>
        <p:nvSpPr>
          <p:cNvPr id="18" name="TextBox 17"/>
          <p:cNvSpPr txBox="1"/>
          <p:nvPr/>
        </p:nvSpPr>
        <p:spPr>
          <a:xfrm>
            <a:off x="132617" y="5333616"/>
            <a:ext cx="4568171" cy="830997"/>
          </a:xfrm>
          <a:prstGeom prst="rect">
            <a:avLst/>
          </a:prstGeom>
          <a:noFill/>
        </p:spPr>
        <p:txBody>
          <a:bodyPr wrap="square" rtlCol="0">
            <a:spAutoFit/>
          </a:bodyPr>
          <a:lstStyle/>
          <a:p>
            <a:r>
              <a:rPr lang="en-GB" sz="1600" b="1" dirty="0"/>
              <a:t>IMPACT</a:t>
            </a:r>
            <a:r>
              <a:rPr lang="en-GB" sz="1600" dirty="0"/>
              <a:t>: Method adopted by </a:t>
            </a:r>
            <a:r>
              <a:rPr lang="en-GB" sz="1600" dirty="0" err="1"/>
              <a:t>Dept</a:t>
            </a:r>
            <a:r>
              <a:rPr lang="en-GB" sz="1600" dirty="0"/>
              <a:t> of Ag for 2023 going forward as part of new evaluation approaches to support CAP payments.</a:t>
            </a:r>
            <a:endParaRPr lang="en-IE" sz="1600" dirty="0"/>
          </a:p>
        </p:txBody>
      </p:sp>
      <p:sp>
        <p:nvSpPr>
          <p:cNvPr id="19" name="TextBox 18"/>
          <p:cNvSpPr txBox="1"/>
          <p:nvPr/>
        </p:nvSpPr>
        <p:spPr>
          <a:xfrm>
            <a:off x="132617" y="6234629"/>
            <a:ext cx="4117409" cy="369332"/>
          </a:xfrm>
          <a:prstGeom prst="rect">
            <a:avLst/>
          </a:prstGeom>
          <a:noFill/>
        </p:spPr>
        <p:txBody>
          <a:bodyPr wrap="none" rtlCol="0">
            <a:spAutoFit/>
          </a:bodyPr>
          <a:lstStyle/>
          <a:p>
            <a:r>
              <a:rPr lang="en-GB" b="1" dirty="0"/>
              <a:t>IMPACT: </a:t>
            </a:r>
            <a:r>
              <a:rPr lang="en-GB" dirty="0"/>
              <a:t>Paper published in </a:t>
            </a:r>
            <a:r>
              <a:rPr lang="en-GB" dirty="0" err="1"/>
              <a:t>GeoCarto</a:t>
            </a:r>
            <a:endParaRPr lang="en-IE"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143" y="1092056"/>
            <a:ext cx="3433342" cy="2653037"/>
          </a:xfrm>
          <a:prstGeom prst="rect">
            <a:avLst/>
          </a:prstGeom>
        </p:spPr>
      </p:pic>
      <p:sp>
        <p:nvSpPr>
          <p:cNvPr id="21" name="TextBox 20"/>
          <p:cNvSpPr txBox="1"/>
          <p:nvPr/>
        </p:nvSpPr>
        <p:spPr>
          <a:xfrm>
            <a:off x="5349873" y="673330"/>
            <a:ext cx="4499950" cy="400110"/>
          </a:xfrm>
          <a:prstGeom prst="rect">
            <a:avLst/>
          </a:prstGeom>
          <a:noFill/>
        </p:spPr>
        <p:txBody>
          <a:bodyPr wrap="none" rtlCol="0">
            <a:spAutoFit/>
          </a:bodyPr>
          <a:lstStyle/>
          <a:p>
            <a:r>
              <a:rPr lang="en-GB" sz="2000" b="1" dirty="0"/>
              <a:t>National Permanent Grassland Map</a:t>
            </a:r>
            <a:endParaRPr lang="en-IE" sz="2000" b="1" dirty="0"/>
          </a:p>
        </p:txBody>
      </p:sp>
      <p:sp>
        <p:nvSpPr>
          <p:cNvPr id="22" name="TextBox 21"/>
          <p:cNvSpPr txBox="1"/>
          <p:nvPr/>
        </p:nvSpPr>
        <p:spPr>
          <a:xfrm>
            <a:off x="9092485" y="1092055"/>
            <a:ext cx="2846230" cy="1200329"/>
          </a:xfrm>
          <a:prstGeom prst="rect">
            <a:avLst/>
          </a:prstGeom>
          <a:noFill/>
        </p:spPr>
        <p:txBody>
          <a:bodyPr wrap="square" rtlCol="0">
            <a:spAutoFit/>
          </a:bodyPr>
          <a:lstStyle/>
          <a:p>
            <a:r>
              <a:rPr lang="en-GB" dirty="0"/>
              <a:t>Using 40 year archive of LANDSAT- map of all true </a:t>
            </a:r>
          </a:p>
          <a:p>
            <a:r>
              <a:rPr lang="en-GB" dirty="0"/>
              <a:t>permanent grasslands being developed</a:t>
            </a:r>
            <a:endParaRPr lang="en-IE"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582" y="4112813"/>
            <a:ext cx="3372217" cy="2605804"/>
          </a:xfrm>
          <a:prstGeom prst="rect">
            <a:avLst/>
          </a:prstGeom>
        </p:spPr>
      </p:pic>
      <p:sp>
        <p:nvSpPr>
          <p:cNvPr id="24" name="TextBox 23"/>
          <p:cNvSpPr txBox="1"/>
          <p:nvPr/>
        </p:nvSpPr>
        <p:spPr>
          <a:xfrm>
            <a:off x="5497666" y="3777754"/>
            <a:ext cx="3826047" cy="400110"/>
          </a:xfrm>
          <a:prstGeom prst="rect">
            <a:avLst/>
          </a:prstGeom>
          <a:noFill/>
        </p:spPr>
        <p:txBody>
          <a:bodyPr wrap="none" rtlCol="0">
            <a:spAutoFit/>
          </a:bodyPr>
          <a:lstStyle/>
          <a:p>
            <a:r>
              <a:rPr lang="en-GB" sz="2000" b="1" dirty="0"/>
              <a:t>National Winter Bare Soil Map</a:t>
            </a:r>
            <a:endParaRPr lang="en-IE" sz="2000" b="1" dirty="0"/>
          </a:p>
        </p:txBody>
      </p:sp>
      <p:sp>
        <p:nvSpPr>
          <p:cNvPr id="25" name="TextBox 24"/>
          <p:cNvSpPr txBox="1"/>
          <p:nvPr/>
        </p:nvSpPr>
        <p:spPr>
          <a:xfrm>
            <a:off x="9232665" y="4203304"/>
            <a:ext cx="2846230" cy="2031325"/>
          </a:xfrm>
          <a:prstGeom prst="rect">
            <a:avLst/>
          </a:prstGeom>
          <a:noFill/>
        </p:spPr>
        <p:txBody>
          <a:bodyPr wrap="square" rtlCol="0">
            <a:spAutoFit/>
          </a:bodyPr>
          <a:lstStyle/>
          <a:p>
            <a:r>
              <a:rPr lang="en-GB" dirty="0"/>
              <a:t>Using sentinel 1 RADAR data- method to detect fields bare of vegetation in winter nearly complete. To be rolled out and applied to winter 22/23 within month.</a:t>
            </a:r>
            <a:endParaRPr lang="en-IE" dirty="0"/>
          </a:p>
        </p:txBody>
      </p:sp>
    </p:spTree>
    <p:extLst>
      <p:ext uri="{BB962C8B-B14F-4D97-AF65-F5344CB8AC3E}">
        <p14:creationId xmlns:p14="http://schemas.microsoft.com/office/powerpoint/2010/main" val="319737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072" y="395702"/>
            <a:ext cx="10919849" cy="461665"/>
          </a:xfrm>
          <a:prstGeom prst="rect">
            <a:avLst/>
          </a:prstGeom>
        </p:spPr>
        <p:txBody>
          <a:bodyPr wrap="none">
            <a:spAutoFit/>
          </a:bodyPr>
          <a:lstStyle/>
          <a:p>
            <a:r>
              <a:rPr lang="en-GB" sz="2400" b="1" dirty="0">
                <a:solidFill>
                  <a:srgbClr val="000000"/>
                </a:solidFill>
                <a:latin typeface="Arial" panose="020B0604020202020204" pitchFamily="34" charset="0"/>
              </a:rPr>
              <a:t>EXAMPLE : HRL –Vegetated Land Cover Characteristics from Copernicus</a:t>
            </a:r>
            <a:endParaRPr lang="en-IE" sz="2400" b="1" dirty="0"/>
          </a:p>
        </p:txBody>
      </p:sp>
      <p:sp>
        <p:nvSpPr>
          <p:cNvPr id="5" name="Rectangle 4"/>
          <p:cNvSpPr/>
          <p:nvPr/>
        </p:nvSpPr>
        <p:spPr>
          <a:xfrm>
            <a:off x="195072" y="880450"/>
            <a:ext cx="6096000" cy="2846933"/>
          </a:xfrm>
          <a:prstGeom prst="rect">
            <a:avLst/>
          </a:prstGeom>
        </p:spPr>
        <p:txBody>
          <a:bodyPr>
            <a:spAutoFit/>
          </a:bodyPr>
          <a:lstStyle/>
          <a:p>
            <a:endParaRPr lang="en-IE" sz="1100" dirty="0">
              <a:solidFill>
                <a:srgbClr val="000000"/>
              </a:solidFill>
              <a:latin typeface="Arial" panose="020B0604020202020204" pitchFamily="34" charset="0"/>
            </a:endParaRPr>
          </a:p>
          <a:p>
            <a:r>
              <a:rPr lang="en-GB" sz="2000" dirty="0">
                <a:solidFill>
                  <a:srgbClr val="000000"/>
                </a:solidFill>
                <a:latin typeface="Arial" panose="020B0604020202020204" pitchFamily="34" charset="0"/>
              </a:rPr>
              <a:t>Annual production </a:t>
            </a:r>
            <a:r>
              <a:rPr lang="en-GB" dirty="0">
                <a:solidFill>
                  <a:srgbClr val="000000"/>
                </a:solidFill>
                <a:latin typeface="Arial" panose="020B0604020202020204" pitchFamily="34" charset="0"/>
              </a:rPr>
              <a:t>2017/2018 –2021 release in 2024</a:t>
            </a:r>
          </a:p>
          <a:p>
            <a:endParaRPr lang="en-IE" dirty="0">
              <a:solidFill>
                <a:srgbClr val="000000"/>
              </a:solidFill>
              <a:latin typeface="Arial" panose="020B0604020202020204" pitchFamily="34" charset="0"/>
            </a:endParaRPr>
          </a:p>
          <a:p>
            <a:r>
              <a:rPr lang="en-IE" sz="2000" dirty="0">
                <a:solidFill>
                  <a:srgbClr val="000000"/>
                </a:solidFill>
                <a:latin typeface="Arial" panose="020B0604020202020204" pitchFamily="34" charset="0"/>
              </a:rPr>
              <a:t>•Tree cover / Forests</a:t>
            </a:r>
          </a:p>
          <a:p>
            <a:endParaRPr lang="en-IE" sz="2000" dirty="0">
              <a:solidFill>
                <a:srgbClr val="000000"/>
              </a:solidFill>
              <a:latin typeface="Arial" panose="020B0604020202020204" pitchFamily="34" charset="0"/>
            </a:endParaRPr>
          </a:p>
          <a:p>
            <a:r>
              <a:rPr lang="en-IE" sz="2000" dirty="0">
                <a:solidFill>
                  <a:srgbClr val="000000"/>
                </a:solidFill>
                <a:latin typeface="Arial" panose="020B0604020202020204" pitchFamily="34" charset="0"/>
              </a:rPr>
              <a:t>•Grassland : </a:t>
            </a:r>
            <a:r>
              <a:rPr lang="en-IE" u="sng" dirty="0">
                <a:solidFill>
                  <a:srgbClr val="000000"/>
                </a:solidFill>
                <a:latin typeface="Arial" panose="020B0604020202020204" pitchFamily="34" charset="0"/>
              </a:rPr>
              <a:t>Grassland Mowing </a:t>
            </a:r>
            <a:r>
              <a:rPr lang="en-IE" sz="1600" u="sng" dirty="0">
                <a:solidFill>
                  <a:srgbClr val="000000"/>
                </a:solidFill>
                <a:latin typeface="Arial" panose="020B0604020202020204" pitchFamily="34" charset="0"/>
              </a:rPr>
              <a:t>Events and Dates</a:t>
            </a:r>
          </a:p>
          <a:p>
            <a:endParaRPr lang="en-IE" sz="1600" dirty="0">
              <a:solidFill>
                <a:srgbClr val="000000"/>
              </a:solidFill>
              <a:latin typeface="Arial" panose="020B0604020202020204" pitchFamily="34" charset="0"/>
            </a:endParaRPr>
          </a:p>
          <a:p>
            <a:endParaRPr lang="en-IE" sz="1600" dirty="0">
              <a:solidFill>
                <a:srgbClr val="000000"/>
              </a:solidFill>
              <a:latin typeface="Arial" panose="020B0604020202020204" pitchFamily="34" charset="0"/>
            </a:endParaRPr>
          </a:p>
          <a:p>
            <a:r>
              <a:rPr lang="en-IE" sz="2000" dirty="0">
                <a:solidFill>
                  <a:srgbClr val="000000"/>
                </a:solidFill>
                <a:latin typeface="Arial" panose="020B0604020202020204" pitchFamily="34" charset="0"/>
              </a:rPr>
              <a:t>•Crop Types/</a:t>
            </a:r>
            <a:r>
              <a:rPr lang="en-IE" dirty="0">
                <a:solidFill>
                  <a:srgbClr val="000000"/>
                </a:solidFill>
                <a:latin typeface="Arial" panose="020B0604020202020204" pitchFamily="34" charset="0"/>
              </a:rPr>
              <a:t>Cropping Patterns</a:t>
            </a:r>
          </a:p>
          <a:p>
            <a:endParaRPr lang="en-IE" dirty="0">
              <a:solidFill>
                <a:srgbClr val="000000"/>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6931152" y="2931096"/>
            <a:ext cx="5260848" cy="3679368"/>
          </a:xfrm>
          <a:prstGeom prst="rect">
            <a:avLst/>
          </a:prstGeom>
        </p:spPr>
      </p:pic>
      <p:sp>
        <p:nvSpPr>
          <p:cNvPr id="8" name="Rectangle 7"/>
          <p:cNvSpPr/>
          <p:nvPr/>
        </p:nvSpPr>
        <p:spPr>
          <a:xfrm>
            <a:off x="195072" y="3779362"/>
            <a:ext cx="3159904" cy="369332"/>
          </a:xfrm>
          <a:prstGeom prst="rect">
            <a:avLst/>
          </a:prstGeom>
        </p:spPr>
        <p:txBody>
          <a:bodyPr wrap="none">
            <a:spAutoFit/>
          </a:bodyPr>
          <a:lstStyle/>
          <a:p>
            <a:r>
              <a:rPr lang="en-IE" dirty="0">
                <a:solidFill>
                  <a:srgbClr val="000000"/>
                </a:solidFill>
                <a:latin typeface="Arial" panose="020B0604020202020204" pitchFamily="34" charset="0"/>
              </a:rPr>
              <a:t>HRL –Small Woody Features</a:t>
            </a:r>
            <a:endParaRPr lang="en-IE" dirty="0"/>
          </a:p>
        </p:txBody>
      </p:sp>
      <p:sp>
        <p:nvSpPr>
          <p:cNvPr id="9" name="Rectangle 8"/>
          <p:cNvSpPr/>
          <p:nvPr/>
        </p:nvSpPr>
        <p:spPr>
          <a:xfrm>
            <a:off x="306975" y="5225469"/>
            <a:ext cx="6096000" cy="1384995"/>
          </a:xfrm>
          <a:prstGeom prst="rect">
            <a:avLst/>
          </a:prstGeom>
        </p:spPr>
        <p:txBody>
          <a:bodyPr>
            <a:spAutoFit/>
          </a:bodyPr>
          <a:lstStyle/>
          <a:p>
            <a:r>
              <a:rPr lang="en-GB" sz="2800" dirty="0"/>
              <a:t>Forest Density 10m </a:t>
            </a:r>
          </a:p>
          <a:p>
            <a:r>
              <a:rPr lang="en-GB" sz="2800" dirty="0"/>
              <a:t>Leaf type 10m </a:t>
            </a:r>
          </a:p>
          <a:p>
            <a:r>
              <a:rPr lang="en-GB" sz="2800" dirty="0"/>
              <a:t>Grassland 10m </a:t>
            </a:r>
          </a:p>
        </p:txBody>
      </p:sp>
      <p:sp>
        <p:nvSpPr>
          <p:cNvPr id="10" name="TextBox 9"/>
          <p:cNvSpPr txBox="1"/>
          <p:nvPr/>
        </p:nvSpPr>
        <p:spPr>
          <a:xfrm>
            <a:off x="145892" y="4447614"/>
            <a:ext cx="6418167" cy="646331"/>
          </a:xfrm>
          <a:prstGeom prst="rect">
            <a:avLst/>
          </a:prstGeom>
          <a:noFill/>
        </p:spPr>
        <p:txBody>
          <a:bodyPr wrap="none" rtlCol="0">
            <a:spAutoFit/>
          </a:bodyPr>
          <a:lstStyle/>
          <a:p>
            <a:r>
              <a:rPr lang="en-GB" dirty="0"/>
              <a:t>EU Grassland Watch for N200 sites gives some possibilities of what</a:t>
            </a:r>
          </a:p>
          <a:p>
            <a:r>
              <a:rPr lang="en-GB" dirty="0"/>
              <a:t>To examine</a:t>
            </a:r>
            <a:endParaRPr lang="en-IE" dirty="0"/>
          </a:p>
        </p:txBody>
      </p:sp>
      <p:cxnSp>
        <p:nvCxnSpPr>
          <p:cNvPr id="11" name="Straight Arrow Connector 10"/>
          <p:cNvCxnSpPr/>
          <p:nvPr/>
        </p:nvCxnSpPr>
        <p:spPr>
          <a:xfrm flipV="1">
            <a:off x="5654996" y="2210865"/>
            <a:ext cx="1477324" cy="31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03904" y="3319257"/>
            <a:ext cx="3016758" cy="644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4"/>
          <a:srcRect l="26903" t="40375" r="25308" b="41125"/>
          <a:stretch/>
        </p:blipFill>
        <p:spPr>
          <a:xfrm>
            <a:off x="5449824" y="1341139"/>
            <a:ext cx="6217920" cy="1353312"/>
          </a:xfrm>
          <a:prstGeom prst="rect">
            <a:avLst/>
          </a:prstGeom>
        </p:spPr>
      </p:pic>
    </p:spTree>
    <p:extLst>
      <p:ext uri="{BB962C8B-B14F-4D97-AF65-F5344CB8AC3E}">
        <p14:creationId xmlns:p14="http://schemas.microsoft.com/office/powerpoint/2010/main" val="1342261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fontAlgn="base">
              <a:spcBef>
                <a:spcPct val="0"/>
              </a:spcBef>
              <a:spcAft>
                <a:spcPct val="0"/>
              </a:spcAft>
            </a:pPr>
            <a:r>
              <a:rPr lang="en-US">
                <a:solidFill>
                  <a:prstClr val="black">
                    <a:tint val="75000"/>
                  </a:prstClr>
                </a:solidFill>
                <a:latin typeface="Arial" charset="0"/>
              </a:rPr>
              <a:t>Teagasc Presentation Footer</a:t>
            </a:r>
            <a:endParaRPr lang="en-US" dirty="0">
              <a:solidFill>
                <a:prstClr val="black">
                  <a:tint val="75000"/>
                </a:prstClr>
              </a:solidFill>
              <a:latin typeface="Arial" charset="0"/>
            </a:endParaRPr>
          </a:p>
        </p:txBody>
      </p:sp>
      <p:sp>
        <p:nvSpPr>
          <p:cNvPr id="5" name="Slide Number Placeholder 4"/>
          <p:cNvSpPr>
            <a:spLocks noGrp="1"/>
          </p:cNvSpPr>
          <p:nvPr>
            <p:ph type="sldNum" sz="quarter" idx="4"/>
          </p:nvPr>
        </p:nvSpPr>
        <p:spPr/>
        <p:txBody>
          <a:bodyPr/>
          <a:lstStyle/>
          <a:p>
            <a:pPr defTabSz="457200" fontAlgn="base">
              <a:spcBef>
                <a:spcPct val="0"/>
              </a:spcBef>
              <a:spcAft>
                <a:spcPct val="0"/>
              </a:spcAft>
            </a:pPr>
            <a:fld id="{34368562-B963-D14D-B6B0-C53B94E906B8}" type="slidenum">
              <a:rPr lang="en-US">
                <a:solidFill>
                  <a:srgbClr val="007944"/>
                </a:solidFill>
                <a:latin typeface="Arial" charset="0"/>
              </a:rPr>
              <a:pPr defTabSz="457200" fontAlgn="base">
                <a:spcBef>
                  <a:spcPct val="0"/>
                </a:spcBef>
                <a:spcAft>
                  <a:spcPct val="0"/>
                </a:spcAft>
              </a:pPr>
              <a:t>14</a:t>
            </a:fld>
            <a:endParaRPr lang="en-US">
              <a:solidFill>
                <a:srgbClr val="007944"/>
              </a:solidFill>
              <a:latin typeface="Arial" charset="0"/>
            </a:endParaRPr>
          </a:p>
        </p:txBody>
      </p:sp>
      <p:sp>
        <p:nvSpPr>
          <p:cNvPr id="7" name="AutoShape 4" descr="https://www.teagasc.ie/media/website/environment/climate-change/NASCO-5-Soil-carbon.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IE">
              <a:solidFill>
                <a:prstClr val="black"/>
              </a:solidFill>
              <a:latin typeface="Arial" charset="0"/>
            </a:endParaRPr>
          </a:p>
        </p:txBody>
      </p:sp>
      <p:sp>
        <p:nvSpPr>
          <p:cNvPr id="8" name="AutoShape 6" descr="https://www.teagasc.ie/media/website/environment/climate-change/NASCO-5-Soil-carbon.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IE">
              <a:solidFill>
                <a:prstClr val="black"/>
              </a:solidFill>
              <a:latin typeface="Arial" charset="0"/>
            </a:endParaRPr>
          </a:p>
        </p:txBody>
      </p:sp>
      <p:pic>
        <p:nvPicPr>
          <p:cNvPr id="9" name="Picture 8"/>
          <p:cNvPicPr>
            <a:picLocks noChangeAspect="1"/>
          </p:cNvPicPr>
          <p:nvPr/>
        </p:nvPicPr>
        <p:blipFill rotWithShape="1">
          <a:blip r:embed="rId2"/>
          <a:srcRect b="7940"/>
          <a:stretch/>
        </p:blipFill>
        <p:spPr>
          <a:xfrm>
            <a:off x="1720038" y="806529"/>
            <a:ext cx="8590029" cy="4446075"/>
          </a:xfrm>
          <a:prstGeom prst="rect">
            <a:avLst/>
          </a:prstGeom>
        </p:spPr>
      </p:pic>
      <p:sp>
        <p:nvSpPr>
          <p:cNvPr id="10" name="Title 1"/>
          <p:cNvSpPr>
            <a:spLocks noGrp="1"/>
          </p:cNvSpPr>
          <p:nvPr>
            <p:ph type="title"/>
          </p:nvPr>
        </p:nvSpPr>
        <p:spPr>
          <a:xfrm>
            <a:off x="2357453" y="190858"/>
            <a:ext cx="7315200" cy="731838"/>
          </a:xfrm>
        </p:spPr>
        <p:txBody>
          <a:bodyPr/>
          <a:lstStyle/>
          <a:p>
            <a:r>
              <a:rPr lang="en-IE" dirty="0"/>
              <a:t>PastureBase</a:t>
            </a:r>
          </a:p>
        </p:txBody>
      </p:sp>
      <p:pic>
        <p:nvPicPr>
          <p:cNvPr id="11" name="Picture 10"/>
          <p:cNvPicPr/>
          <p:nvPr/>
        </p:nvPicPr>
        <p:blipFill rotWithShape="1">
          <a:blip r:embed="rId3">
            <a:extLst>
              <a:ext uri="{28A0092B-C50C-407E-A947-70E740481C1C}">
                <a14:useLocalDpi xmlns:a14="http://schemas.microsoft.com/office/drawing/2010/main" val="0"/>
              </a:ext>
            </a:extLst>
          </a:blip>
          <a:srcRect t="15751"/>
          <a:stretch/>
        </p:blipFill>
        <p:spPr>
          <a:xfrm>
            <a:off x="3578733" y="4152337"/>
            <a:ext cx="5621901" cy="2705663"/>
          </a:xfrm>
          <a:prstGeom prst="rect">
            <a:avLst/>
          </a:prstGeom>
        </p:spPr>
      </p:pic>
    </p:spTree>
    <p:extLst>
      <p:ext uri="{BB962C8B-B14F-4D97-AF65-F5344CB8AC3E}">
        <p14:creationId xmlns:p14="http://schemas.microsoft.com/office/powerpoint/2010/main" val="2587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4" y="160338"/>
            <a:ext cx="12036425" cy="1325563"/>
          </a:xfrm>
        </p:spPr>
        <p:txBody>
          <a:bodyPr>
            <a:noAutofit/>
          </a:bodyPr>
          <a:lstStyle/>
          <a:p>
            <a:r>
              <a:rPr lang="en-GB" sz="2000" b="1" i="1" dirty="0">
                <a:latin typeface="Bahnschrift" panose="020B0502040204020203" pitchFamily="34" charset="0"/>
              </a:rPr>
              <a:t>7.Develop a land classification system for Ireland. The EAGLE land-use attributes have been used in this report as a framework for explaining the characteristics of land use in Ireland. A land-use classification that is more suited to Ireland should be developed as part of the development of land-use maps for Ireland, that can integrate with other international classifications like the EAGLE scheme</a:t>
            </a:r>
            <a:r>
              <a:rPr lang="en-GB" sz="2000" b="1" dirty="0">
                <a:latin typeface="Bahnschrift" panose="020B0502040204020203" pitchFamily="34" charset="0"/>
              </a:rPr>
              <a:t>.</a:t>
            </a:r>
            <a:endParaRPr lang="en-IE" sz="2000" b="1" dirty="0">
              <a:latin typeface="Bahnschrift" panose="020B0502040204020203" pitchFamily="34" charset="0"/>
            </a:endParaRPr>
          </a:p>
        </p:txBody>
      </p:sp>
      <p:sp>
        <p:nvSpPr>
          <p:cNvPr id="4" name="AutoShape 2" descr="https://land.copernicus.eu/en/eagle/eagle-use-case-1.png/@@images/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 name="Picture 4"/>
          <p:cNvPicPr>
            <a:picLocks noChangeAspect="1"/>
          </p:cNvPicPr>
          <p:nvPr/>
        </p:nvPicPr>
        <p:blipFill>
          <a:blip r:embed="rId2"/>
          <a:stretch>
            <a:fillRect/>
          </a:stretch>
        </p:blipFill>
        <p:spPr>
          <a:xfrm>
            <a:off x="307975" y="1790703"/>
            <a:ext cx="6369587" cy="3421378"/>
          </a:xfrm>
          <a:prstGeom prst="rect">
            <a:avLst/>
          </a:prstGeom>
        </p:spPr>
      </p:pic>
      <p:pic>
        <p:nvPicPr>
          <p:cNvPr id="6" name="Picture 5"/>
          <p:cNvPicPr>
            <a:picLocks noChangeAspect="1"/>
          </p:cNvPicPr>
          <p:nvPr/>
        </p:nvPicPr>
        <p:blipFill rotWithShape="1">
          <a:blip r:embed="rId3"/>
          <a:srcRect l="34773" t="19376" r="23341" b="6624"/>
          <a:stretch/>
        </p:blipFill>
        <p:spPr>
          <a:xfrm>
            <a:off x="6986016" y="1495104"/>
            <a:ext cx="5141370" cy="5106864"/>
          </a:xfrm>
          <a:prstGeom prst="rect">
            <a:avLst/>
          </a:prstGeom>
        </p:spPr>
      </p:pic>
    </p:spTree>
    <p:extLst>
      <p:ext uri="{BB962C8B-B14F-4D97-AF65-F5344CB8AC3E}">
        <p14:creationId xmlns:p14="http://schemas.microsoft.com/office/powerpoint/2010/main" val="377879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08" y="210280"/>
            <a:ext cx="11759184" cy="1325563"/>
          </a:xfrm>
        </p:spPr>
        <p:txBody>
          <a:bodyPr>
            <a:noAutofit/>
          </a:bodyPr>
          <a:lstStyle/>
          <a:p>
            <a:r>
              <a:rPr lang="en-GB" sz="2000" b="1" i="1" dirty="0">
                <a:latin typeface="Bahnschrift" panose="020B0502040204020203" pitchFamily="34" charset="0"/>
              </a:rPr>
              <a:t>8.Use spatial data to develop indicative maps, at a national level, to determine high or low suitability for a subset of land uses (starting with energy generation and forestry). National indicative maps can aid development of land-use strategies at a national level but can also help to identify locations that are highly suited – or not suited – to certain activities so that communities can be informed and engaged in local decisions</a:t>
            </a:r>
            <a:endParaRPr lang="en-IE" sz="2000" b="1" i="1" dirty="0">
              <a:latin typeface="Bahnschrift" panose="020B0502040204020203" pitchFamily="34" charset="0"/>
            </a:endParaRPr>
          </a:p>
        </p:txBody>
      </p:sp>
      <p:sp>
        <p:nvSpPr>
          <p:cNvPr id="3" name="Content Placeholder 2"/>
          <p:cNvSpPr>
            <a:spLocks noGrp="1"/>
          </p:cNvSpPr>
          <p:nvPr>
            <p:ph idx="1"/>
          </p:nvPr>
        </p:nvSpPr>
        <p:spPr/>
        <p:txBody>
          <a:bodyPr/>
          <a:lstStyle/>
          <a:p>
            <a:r>
              <a:rPr lang="en-GB" dirty="0"/>
              <a:t>This is asking for on demand , localised land use data. </a:t>
            </a:r>
          </a:p>
          <a:p>
            <a:r>
              <a:rPr lang="en-GB" dirty="0"/>
              <a:t>A need to move away from LU Maps as a product to land-use mapping as a service- when and where its needed</a:t>
            </a:r>
          </a:p>
          <a:p>
            <a:r>
              <a:rPr lang="en-GB" dirty="0"/>
              <a:t>Again there is a new corollary in “CLC+ Instances”</a:t>
            </a:r>
          </a:p>
          <a:p>
            <a:endParaRPr lang="en-GB" dirty="0"/>
          </a:p>
          <a:p>
            <a:r>
              <a:rPr lang="en-GB" dirty="0"/>
              <a:t>Urban Atlas 2021 – urban greening product</a:t>
            </a:r>
          </a:p>
        </p:txBody>
      </p:sp>
      <p:pic>
        <p:nvPicPr>
          <p:cNvPr id="4" name="Picture 3"/>
          <p:cNvPicPr>
            <a:picLocks noChangeAspect="1"/>
          </p:cNvPicPr>
          <p:nvPr/>
        </p:nvPicPr>
        <p:blipFill rotWithShape="1">
          <a:blip r:embed="rId2"/>
          <a:srcRect l="38006" t="23874" r="15610" b="22376"/>
          <a:stretch/>
        </p:blipFill>
        <p:spPr>
          <a:xfrm>
            <a:off x="7700807" y="3730752"/>
            <a:ext cx="4491193" cy="2926080"/>
          </a:xfrm>
          <a:prstGeom prst="rect">
            <a:avLst/>
          </a:prstGeom>
        </p:spPr>
      </p:pic>
    </p:spTree>
    <p:extLst>
      <p:ext uri="{BB962C8B-B14F-4D97-AF65-F5344CB8AC3E}">
        <p14:creationId xmlns:p14="http://schemas.microsoft.com/office/powerpoint/2010/main" val="3829455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 y="0"/>
            <a:ext cx="10515600" cy="1325563"/>
          </a:xfrm>
        </p:spPr>
        <p:txBody>
          <a:bodyPr>
            <a:normAutofit/>
          </a:bodyPr>
          <a:lstStyle/>
          <a:p>
            <a:r>
              <a:rPr lang="en-GB" sz="2000" b="1" i="1" dirty="0">
                <a:latin typeface="Bahnschrift" panose="020B0502040204020203" pitchFamily="34" charset="0"/>
              </a:rPr>
              <a:t>9. Ensure that ecosystem mapping is closely aligned with land-use mapping</a:t>
            </a:r>
            <a:r>
              <a:rPr lang="en-GB" sz="2000" b="1" dirty="0">
                <a:latin typeface="Bahnschrift" panose="020B0502040204020203" pitchFamily="34" charset="0"/>
              </a:rPr>
              <a:t>.</a:t>
            </a:r>
            <a:endParaRPr lang="en-IE" sz="2000" b="1" dirty="0">
              <a:latin typeface="Bahnschrift" panose="020B0502040204020203" pitchFamily="34" charset="0"/>
            </a:endParaRPr>
          </a:p>
        </p:txBody>
      </p:sp>
      <p:sp>
        <p:nvSpPr>
          <p:cNvPr id="3" name="Content Placeholder 2"/>
          <p:cNvSpPr>
            <a:spLocks noGrp="1"/>
          </p:cNvSpPr>
          <p:nvPr>
            <p:ph idx="1"/>
          </p:nvPr>
        </p:nvSpPr>
        <p:spPr>
          <a:xfrm>
            <a:off x="0" y="1075817"/>
            <a:ext cx="12192000" cy="4351338"/>
          </a:xfrm>
        </p:spPr>
        <p:txBody>
          <a:bodyPr>
            <a:normAutofit/>
          </a:bodyPr>
          <a:lstStyle/>
          <a:p>
            <a:r>
              <a:rPr lang="en-GB" sz="2000" dirty="0"/>
              <a:t>Does this mean – thematic, spatial , temporal? Eagle gives some guidance on thematic but have to be aware that ecosystems and land use are multi-</a:t>
            </a:r>
            <a:r>
              <a:rPr lang="en-GB" sz="2000" dirty="0" err="1"/>
              <a:t>factoral</a:t>
            </a:r>
            <a:r>
              <a:rPr lang="en-GB" sz="2000" dirty="0"/>
              <a:t> – any parcel of land can offer multiple land uses and ecosystem services- often simultaneously . Also both land uses and ecosystem services can be scale dependent ( the “wood for the trees problem”).</a:t>
            </a:r>
          </a:p>
          <a:p>
            <a:r>
              <a:rPr lang="en-IE" sz="2000" dirty="0"/>
              <a:t>HR-WSI - </a:t>
            </a:r>
            <a:r>
              <a:rPr lang="en-GB" sz="2000" dirty="0"/>
              <a:t>2 water products provide information on water cover duration and on the characteristic of the presence of open water surfaces.</a:t>
            </a:r>
          </a:p>
          <a:p>
            <a:r>
              <a:rPr lang="en-GB" sz="2000" dirty="0"/>
              <a:t>Extent statistics from Eurostat and CSO</a:t>
            </a:r>
          </a:p>
          <a:p>
            <a:endParaRPr lang="en-IE" sz="2000" dirty="0"/>
          </a:p>
          <a:p>
            <a:endParaRPr lang="en-IE" sz="2000" dirty="0"/>
          </a:p>
        </p:txBody>
      </p:sp>
      <p:pic>
        <p:nvPicPr>
          <p:cNvPr id="4" name="Picture 3"/>
          <p:cNvPicPr>
            <a:picLocks noChangeAspect="1"/>
          </p:cNvPicPr>
          <p:nvPr/>
        </p:nvPicPr>
        <p:blipFill>
          <a:blip r:embed="rId2"/>
          <a:stretch>
            <a:fillRect/>
          </a:stretch>
        </p:blipFill>
        <p:spPr>
          <a:xfrm>
            <a:off x="2815263" y="3470942"/>
            <a:ext cx="6046961" cy="2996724"/>
          </a:xfrm>
          <a:prstGeom prst="rect">
            <a:avLst/>
          </a:prstGeom>
        </p:spPr>
      </p:pic>
    </p:spTree>
    <p:extLst>
      <p:ext uri="{BB962C8B-B14F-4D97-AF65-F5344CB8AC3E}">
        <p14:creationId xmlns:p14="http://schemas.microsoft.com/office/powerpoint/2010/main" val="186119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Autofit/>
          </a:bodyPr>
          <a:lstStyle/>
          <a:p>
            <a:r>
              <a:rPr lang="en-GB" sz="2000" b="1" i="1" dirty="0">
                <a:latin typeface="Bahnschrift" panose="020B0502040204020203" pitchFamily="34" charset="0"/>
              </a:rPr>
              <a:t>10. Create a peatland map of Ireland and monitor changes to peatland, to enable planning and to track the progress and benefits of peatland restoration and rehabilitation</a:t>
            </a:r>
            <a:endParaRPr lang="en-IE" sz="2000" b="1" i="1" dirty="0">
              <a:latin typeface="Bahnschrift" panose="020B0502040204020203" pitchFamily="34" charset="0"/>
            </a:endParaRPr>
          </a:p>
        </p:txBody>
      </p:sp>
      <p:sp>
        <p:nvSpPr>
          <p:cNvPr id="5" name="Rectangle 4"/>
          <p:cNvSpPr/>
          <p:nvPr/>
        </p:nvSpPr>
        <p:spPr>
          <a:xfrm>
            <a:off x="155575" y="6225278"/>
            <a:ext cx="3328347" cy="369332"/>
          </a:xfrm>
          <a:prstGeom prst="rect">
            <a:avLst/>
          </a:prstGeom>
        </p:spPr>
        <p:txBody>
          <a:bodyPr wrap="none">
            <a:spAutoFit/>
          </a:bodyPr>
          <a:lstStyle/>
          <a:p>
            <a:r>
              <a:rPr lang="en-IE" dirty="0"/>
              <a:t>https://egms.land.copernicus.eu/</a:t>
            </a:r>
          </a:p>
        </p:txBody>
      </p:sp>
      <p:pic>
        <p:nvPicPr>
          <p:cNvPr id="6" name="Picture 5"/>
          <p:cNvPicPr>
            <a:picLocks noChangeAspect="1"/>
          </p:cNvPicPr>
          <p:nvPr/>
        </p:nvPicPr>
        <p:blipFill rotWithShape="1">
          <a:blip r:embed="rId2"/>
          <a:srcRect l="8207" t="7625" r="150" b="18125"/>
          <a:stretch/>
        </p:blipFill>
        <p:spPr>
          <a:xfrm>
            <a:off x="4699981" y="3325820"/>
            <a:ext cx="7754147" cy="3532180"/>
          </a:xfrm>
          <a:prstGeom prst="rect">
            <a:avLst/>
          </a:prstGeom>
        </p:spPr>
      </p:pic>
      <p:sp>
        <p:nvSpPr>
          <p:cNvPr id="7" name="AutoShape 2" descr="https://cdn.agriland.ie/uploads/2022/08/RePeat_1-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8" name="Picture 7"/>
          <p:cNvPicPr>
            <a:picLocks noChangeAspect="1"/>
          </p:cNvPicPr>
          <p:nvPr/>
        </p:nvPicPr>
        <p:blipFill>
          <a:blip r:embed="rId3"/>
          <a:stretch>
            <a:fillRect/>
          </a:stretch>
        </p:blipFill>
        <p:spPr>
          <a:xfrm>
            <a:off x="0" y="1325563"/>
            <a:ext cx="4458200" cy="2381859"/>
          </a:xfrm>
          <a:prstGeom prst="rect">
            <a:avLst/>
          </a:prstGeom>
        </p:spPr>
      </p:pic>
      <p:sp>
        <p:nvSpPr>
          <p:cNvPr id="9" name="TextBox 8"/>
          <p:cNvSpPr txBox="1"/>
          <p:nvPr/>
        </p:nvSpPr>
        <p:spPr>
          <a:xfrm>
            <a:off x="5152408" y="1448528"/>
            <a:ext cx="1887183" cy="1754326"/>
          </a:xfrm>
          <a:prstGeom prst="rect">
            <a:avLst/>
          </a:prstGeom>
          <a:noFill/>
        </p:spPr>
        <p:txBody>
          <a:bodyPr wrap="none" rtlCol="0">
            <a:spAutoFit/>
          </a:bodyPr>
          <a:lstStyle/>
          <a:p>
            <a:r>
              <a:rPr lang="en-GB" dirty="0"/>
              <a:t>Extent</a:t>
            </a:r>
          </a:p>
          <a:p>
            <a:r>
              <a:rPr lang="en-GB" dirty="0"/>
              <a:t>Depth</a:t>
            </a:r>
          </a:p>
          <a:p>
            <a:r>
              <a:rPr lang="en-GB" dirty="0"/>
              <a:t>Condition</a:t>
            </a:r>
          </a:p>
          <a:p>
            <a:r>
              <a:rPr lang="en-GB" dirty="0"/>
              <a:t>Hydrology</a:t>
            </a:r>
          </a:p>
          <a:p>
            <a:r>
              <a:rPr lang="en-GB" dirty="0"/>
              <a:t>Ecosystem Service</a:t>
            </a:r>
          </a:p>
          <a:p>
            <a:endParaRPr lang="en-IE" dirty="0"/>
          </a:p>
        </p:txBody>
      </p:sp>
      <p:sp>
        <p:nvSpPr>
          <p:cNvPr id="10" name="TextBox 9"/>
          <p:cNvSpPr txBox="1"/>
          <p:nvPr/>
        </p:nvSpPr>
        <p:spPr>
          <a:xfrm>
            <a:off x="7936992" y="1470026"/>
            <a:ext cx="3242041" cy="646331"/>
          </a:xfrm>
          <a:prstGeom prst="rect">
            <a:avLst/>
          </a:prstGeom>
          <a:noFill/>
        </p:spPr>
        <p:txBody>
          <a:bodyPr wrap="none" rtlCol="0">
            <a:spAutoFit/>
          </a:bodyPr>
          <a:lstStyle/>
          <a:p>
            <a:r>
              <a:rPr lang="en-GB" dirty="0"/>
              <a:t>Medium Term reporting for GHG</a:t>
            </a:r>
          </a:p>
          <a:p>
            <a:r>
              <a:rPr lang="en-GB" dirty="0"/>
              <a:t>Updates every 3-5 years</a:t>
            </a:r>
            <a:endParaRPr lang="en-IE" dirty="0"/>
          </a:p>
        </p:txBody>
      </p:sp>
    </p:spTree>
    <p:extLst>
      <p:ext uri="{BB962C8B-B14F-4D97-AF65-F5344CB8AC3E}">
        <p14:creationId xmlns:p14="http://schemas.microsoft.com/office/powerpoint/2010/main" val="187830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Autofit/>
          </a:bodyPr>
          <a:lstStyle/>
          <a:p>
            <a:r>
              <a:rPr lang="en-GB" sz="2000" b="1" dirty="0">
                <a:latin typeface="Bahnschrift" panose="020B0502040204020203" pitchFamily="34" charset="0"/>
              </a:rPr>
              <a:t>1</a:t>
            </a:r>
            <a:r>
              <a:rPr lang="en-GB" sz="2000" b="1" i="1" dirty="0">
                <a:latin typeface="Bahnschrift" panose="020B0502040204020203" pitchFamily="34" charset="0"/>
              </a:rPr>
              <a:t>8. Invest in land, soil and ecosystem mapping capacity in Ireland, in recognition of the fact that good spatial data, including data in relation to land and ecosystem health, are needed to support good land-use </a:t>
            </a:r>
            <a:br>
              <a:rPr lang="en-GB" sz="2000" b="1" i="1" dirty="0">
                <a:latin typeface="Bahnschrift" panose="020B0502040204020203" pitchFamily="34" charset="0"/>
              </a:rPr>
            </a:br>
            <a:r>
              <a:rPr lang="en-GB" sz="2000" b="1" i="1" dirty="0">
                <a:latin typeface="Bahnschrift" panose="020B0502040204020203" pitchFamily="34" charset="0"/>
              </a:rPr>
              <a:t>decisions.</a:t>
            </a:r>
            <a:br>
              <a:rPr lang="en-GB" sz="2400" dirty="0">
                <a:latin typeface="Arial" panose="020B0604020202020204" pitchFamily="34" charset="0"/>
              </a:rPr>
            </a:br>
            <a:endParaRPr lang="en-IE" sz="2400" dirty="0"/>
          </a:p>
        </p:txBody>
      </p:sp>
      <p:sp>
        <p:nvSpPr>
          <p:cNvPr id="3" name="Content Placeholder 2"/>
          <p:cNvSpPr>
            <a:spLocks noGrp="1"/>
          </p:cNvSpPr>
          <p:nvPr>
            <p:ph idx="1"/>
          </p:nvPr>
        </p:nvSpPr>
        <p:spPr>
          <a:xfrm>
            <a:off x="234696" y="2008505"/>
            <a:ext cx="10515600" cy="4351338"/>
          </a:xfrm>
        </p:spPr>
        <p:txBody>
          <a:bodyPr>
            <a:normAutofit fontScale="92500" lnSpcReduction="10000"/>
          </a:bodyPr>
          <a:lstStyle/>
          <a:p>
            <a:r>
              <a:rPr lang="en-GB" dirty="0"/>
              <a:t>Much of the Investment has been made – we have large scale analysis capability but we lack people and ground truth .</a:t>
            </a:r>
          </a:p>
          <a:p>
            <a:r>
              <a:rPr lang="en-GB" dirty="0"/>
              <a:t>Still ad hoc production relaying on good will</a:t>
            </a:r>
          </a:p>
          <a:p>
            <a:endParaRPr lang="en-GB" dirty="0"/>
          </a:p>
          <a:p>
            <a:r>
              <a:rPr lang="en-GB" dirty="0"/>
              <a:t>Still needs ground truth – data sets like LUCAS or</a:t>
            </a:r>
          </a:p>
          <a:p>
            <a:pPr marL="0" indent="0">
              <a:buNone/>
            </a:pPr>
            <a:r>
              <a:rPr lang="en-GB" dirty="0" err="1"/>
              <a:t>AGRISnap</a:t>
            </a:r>
            <a:r>
              <a:rPr lang="en-GB" dirty="0"/>
              <a:t> can fill the gap – EOAI still needs ground</a:t>
            </a:r>
          </a:p>
          <a:p>
            <a:pPr marL="0" indent="0">
              <a:buNone/>
            </a:pPr>
            <a:r>
              <a:rPr lang="en-GB" dirty="0"/>
              <a:t>Truth and training.</a:t>
            </a:r>
          </a:p>
          <a:p>
            <a:pPr marL="0" indent="0">
              <a:buNone/>
            </a:pPr>
            <a:r>
              <a:rPr lang="en-GB" dirty="0"/>
              <a:t>Consider either citizen science or formal inventory</a:t>
            </a:r>
          </a:p>
          <a:p>
            <a:pPr marL="0" indent="0">
              <a:buNone/>
            </a:pPr>
            <a:r>
              <a:rPr lang="en-GB" dirty="0"/>
              <a:t>(LUCAS 2021 has detailed grass data )</a:t>
            </a:r>
          </a:p>
          <a:p>
            <a:r>
              <a:rPr lang="en-GB" dirty="0"/>
              <a:t>The big data gap – is the Third Dimension </a:t>
            </a:r>
            <a:endParaRPr lang="en-IE" dirty="0"/>
          </a:p>
        </p:txBody>
      </p:sp>
      <p:pic>
        <p:nvPicPr>
          <p:cNvPr id="4" name="Picture 3"/>
          <p:cNvPicPr>
            <a:picLocks noChangeAspect="1"/>
          </p:cNvPicPr>
          <p:nvPr/>
        </p:nvPicPr>
        <p:blipFill rotWithShape="1">
          <a:blip r:embed="rId2"/>
          <a:srcRect l="36881" t="10625" r="5912" b="18875"/>
          <a:stretch/>
        </p:blipFill>
        <p:spPr>
          <a:xfrm>
            <a:off x="7843250" y="3163823"/>
            <a:ext cx="4348750" cy="3013139"/>
          </a:xfrm>
          <a:prstGeom prst="rect">
            <a:avLst/>
          </a:prstGeom>
        </p:spPr>
      </p:pic>
    </p:spTree>
    <p:extLst>
      <p:ext uri="{BB962C8B-B14F-4D97-AF65-F5344CB8AC3E}">
        <p14:creationId xmlns:p14="http://schemas.microsoft.com/office/powerpoint/2010/main" val="99042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325563"/>
            <a:ext cx="10515600" cy="4351338"/>
          </a:xfrm>
        </p:spPr>
        <p:txBody>
          <a:bodyPr/>
          <a:lstStyle/>
          <a:p>
            <a:r>
              <a:rPr lang="en-GB" dirty="0"/>
              <a:t>New Accounting Rules and Targets for GHG emission reduction in land use (soon to be AFOLU)</a:t>
            </a:r>
          </a:p>
          <a:p>
            <a:r>
              <a:rPr lang="en-GB" dirty="0"/>
              <a:t>Nitrates and Water Quality Regulation</a:t>
            </a:r>
          </a:p>
          <a:p>
            <a:r>
              <a:rPr lang="en-GB" dirty="0"/>
              <a:t>New Planning Rules</a:t>
            </a:r>
          </a:p>
          <a:p>
            <a:r>
              <a:rPr lang="en-GB" dirty="0"/>
              <a:t>Nature Restoration Act</a:t>
            </a:r>
          </a:p>
          <a:p>
            <a:pPr marL="914400" lvl="2" indent="0">
              <a:buNone/>
            </a:pPr>
            <a:r>
              <a:rPr lang="en-GB" b="1" dirty="0">
                <a:solidFill>
                  <a:srgbClr val="FF0000"/>
                </a:solidFill>
                <a:latin typeface="Arial" panose="020B0604020202020204" pitchFamily="34" charset="0"/>
                <a:cs typeface="Arial" panose="020B0604020202020204" pitchFamily="34" charset="0"/>
              </a:rPr>
              <a:t>BUT …….</a:t>
            </a:r>
          </a:p>
          <a:p>
            <a:r>
              <a:rPr lang="en-GB" dirty="0"/>
              <a:t>Ireland is playing “Catch-up” in terms of spatial data infrastructure for land use – can Copernicus help?</a:t>
            </a:r>
            <a:endParaRPr lang="en-IE" dirty="0"/>
          </a:p>
        </p:txBody>
      </p:sp>
      <p:sp>
        <p:nvSpPr>
          <p:cNvPr id="5" name="Title 4"/>
          <p:cNvSpPr>
            <a:spLocks noGrp="1"/>
          </p:cNvSpPr>
          <p:nvPr>
            <p:ph type="title"/>
          </p:nvPr>
        </p:nvSpPr>
        <p:spPr>
          <a:xfrm>
            <a:off x="838200" y="0"/>
            <a:ext cx="10515600" cy="1325563"/>
          </a:xfrm>
        </p:spPr>
        <p:txBody>
          <a:bodyPr>
            <a:normAutofit/>
          </a:bodyPr>
          <a:lstStyle/>
          <a:p>
            <a:r>
              <a:rPr lang="en-GB" sz="4000" dirty="0">
                <a:latin typeface="Bahnschrift" panose="020B0502040204020203" pitchFamily="34" charset="0"/>
              </a:rPr>
              <a:t>Land Use information is suddenly in huge demand in Ireland</a:t>
            </a:r>
            <a:endParaRPr lang="en-IE" sz="4000" dirty="0">
              <a:latin typeface="Bahnschrift" panose="020B0502040204020203" pitchFamily="34" charset="0"/>
            </a:endParaRPr>
          </a:p>
        </p:txBody>
      </p:sp>
    </p:spTree>
    <p:extLst>
      <p:ext uri="{BB962C8B-B14F-4D97-AF65-F5344CB8AC3E}">
        <p14:creationId xmlns:p14="http://schemas.microsoft.com/office/powerpoint/2010/main" val="222450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88" y="2145379"/>
            <a:ext cx="10515600" cy="1325563"/>
          </a:xfrm>
        </p:spPr>
        <p:txBody>
          <a:bodyPr>
            <a:noAutofit/>
          </a:bodyPr>
          <a:lstStyle/>
          <a:p>
            <a:r>
              <a:rPr lang="en-GB" sz="2800" b="1" dirty="0">
                <a:latin typeface="Bahnschrift" panose="020B0502040204020203" pitchFamily="34" charset="0"/>
              </a:rPr>
              <a:t>19</a:t>
            </a:r>
            <a:r>
              <a:rPr lang="en-GB" sz="2800" b="1" i="1" dirty="0">
                <a:latin typeface="Bahnschrift" panose="020B0502040204020203" pitchFamily="34" charset="0"/>
              </a:rPr>
              <a:t>. Engage with land-use mapping stakeholders to develop a national specification for land-use mapping in Ireland. To progress with creating national land-use maps commence with stakeholder engagement in the immediate term to identify the necessary land-use products and classification schemes</a:t>
            </a:r>
            <a:r>
              <a:rPr lang="en-GB" sz="2800" i="1" dirty="0">
                <a:latin typeface="Arial" panose="020B0604020202020204" pitchFamily="34" charset="0"/>
              </a:rPr>
              <a:t>.</a:t>
            </a:r>
            <a:br>
              <a:rPr lang="en-GB" sz="2800" i="1" dirty="0">
                <a:latin typeface="Arial" panose="020B0604020202020204" pitchFamily="34" charset="0"/>
              </a:rPr>
            </a:br>
            <a:br>
              <a:rPr lang="en-GB" sz="2800" i="1" dirty="0">
                <a:latin typeface="Arial" panose="020B0604020202020204" pitchFamily="34" charset="0"/>
              </a:rPr>
            </a:br>
            <a:r>
              <a:rPr lang="en-GB" sz="2800" i="1" dirty="0">
                <a:latin typeface="Arial" panose="020B0604020202020204" pitchFamily="34" charset="0"/>
              </a:rPr>
              <a:t>Feed into Future CLMS plans. Put more resources into assessing  CLMS products at Irish scale.</a:t>
            </a:r>
            <a:br>
              <a:rPr lang="en-GB" sz="2800" i="1" dirty="0">
                <a:latin typeface="Arial" panose="020B0604020202020204" pitchFamily="34" charset="0"/>
              </a:rPr>
            </a:br>
            <a:br>
              <a:rPr lang="en-GB" sz="2800" i="1" dirty="0">
                <a:latin typeface="Arial" panose="020B0604020202020204" pitchFamily="34" charset="0"/>
              </a:rPr>
            </a:br>
            <a:br>
              <a:rPr lang="en-GB" sz="2800" i="1" dirty="0">
                <a:latin typeface="Arial" panose="020B0604020202020204" pitchFamily="34" charset="0"/>
              </a:rPr>
            </a:br>
            <a:br>
              <a:rPr lang="en-GB" sz="2800" i="1" dirty="0">
                <a:latin typeface="Arial" panose="020B0604020202020204" pitchFamily="34" charset="0"/>
              </a:rPr>
            </a:br>
            <a:br>
              <a:rPr lang="en-GB" sz="2800" dirty="0">
                <a:latin typeface="Arial" panose="020B0604020202020204" pitchFamily="34" charset="0"/>
              </a:rPr>
            </a:br>
            <a:endParaRPr lang="en-IE" sz="2800" dirty="0"/>
          </a:p>
        </p:txBody>
      </p:sp>
    </p:spTree>
    <p:extLst>
      <p:ext uri="{BB962C8B-B14F-4D97-AF65-F5344CB8AC3E}">
        <p14:creationId xmlns:p14="http://schemas.microsoft.com/office/powerpoint/2010/main" val="3836680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3463" y="288099"/>
            <a:ext cx="3809826" cy="584775"/>
          </a:xfrm>
          <a:prstGeom prst="rect">
            <a:avLst/>
          </a:prstGeom>
          <a:noFill/>
        </p:spPr>
        <p:txBody>
          <a:bodyPr wrap="none" rtlCol="0">
            <a:spAutoFit/>
          </a:bodyPr>
          <a:lstStyle/>
          <a:p>
            <a:r>
              <a:rPr lang="en-GB" sz="3200" b="1" dirty="0"/>
              <a:t>Take away for Ireland</a:t>
            </a:r>
            <a:endParaRPr lang="en-IE" sz="3200" b="1" dirty="0"/>
          </a:p>
        </p:txBody>
      </p:sp>
      <p:pic>
        <p:nvPicPr>
          <p:cNvPr id="4" name="Picture 3"/>
          <p:cNvPicPr>
            <a:picLocks noChangeAspect="1"/>
          </p:cNvPicPr>
          <p:nvPr/>
        </p:nvPicPr>
        <p:blipFill rotWithShape="1">
          <a:blip r:embed="rId2"/>
          <a:srcRect l="37190" t="15839" r="20150" b="8889"/>
          <a:stretch/>
        </p:blipFill>
        <p:spPr>
          <a:xfrm>
            <a:off x="6544172" y="0"/>
            <a:ext cx="5418185" cy="5974915"/>
          </a:xfrm>
          <a:prstGeom prst="rect">
            <a:avLst/>
          </a:prstGeom>
        </p:spPr>
      </p:pic>
      <p:sp>
        <p:nvSpPr>
          <p:cNvPr id="6" name="TextBox 5"/>
          <p:cNvSpPr txBox="1"/>
          <p:nvPr/>
        </p:nvSpPr>
        <p:spPr>
          <a:xfrm>
            <a:off x="6543" y="872874"/>
            <a:ext cx="6060844" cy="6001643"/>
          </a:xfrm>
          <a:prstGeom prst="rect">
            <a:avLst/>
          </a:prstGeom>
          <a:noFill/>
        </p:spPr>
        <p:txBody>
          <a:bodyPr wrap="square" rtlCol="0">
            <a:spAutoFit/>
          </a:bodyPr>
          <a:lstStyle/>
          <a:p>
            <a:r>
              <a:rPr lang="en-GB" sz="2400" b="1" dirty="0"/>
              <a:t>We are at a turning point in land use policy in Ireland</a:t>
            </a:r>
          </a:p>
          <a:p>
            <a:endParaRPr lang="en-GB" sz="2400" b="1" dirty="0"/>
          </a:p>
          <a:p>
            <a:r>
              <a:rPr lang="en-GB" sz="2400" b="1" dirty="0"/>
              <a:t>We are moving rapidly from a position of ignorance to one of overwhelming data</a:t>
            </a:r>
          </a:p>
          <a:p>
            <a:endParaRPr lang="en-GB" sz="2400" b="1" dirty="0"/>
          </a:p>
          <a:p>
            <a:r>
              <a:rPr lang="en-GB" sz="2400" b="1" dirty="0"/>
              <a:t>Government will demand information and engagement</a:t>
            </a:r>
          </a:p>
          <a:p>
            <a:endParaRPr lang="en-GB" sz="2400" b="1" dirty="0"/>
          </a:p>
          <a:p>
            <a:r>
              <a:rPr lang="en-GB" sz="2400" b="1" dirty="0"/>
              <a:t>We need to align our ambition with our capabilities and to build on work of others</a:t>
            </a:r>
          </a:p>
          <a:p>
            <a:endParaRPr lang="en-GB" sz="2400" b="1" dirty="0"/>
          </a:p>
          <a:p>
            <a:r>
              <a:rPr lang="en-GB" sz="2400" b="1" dirty="0"/>
              <a:t>We can exploit Copernicus products more but are also in positon to help improve products</a:t>
            </a:r>
          </a:p>
          <a:p>
            <a:endParaRPr lang="en-GB" sz="2400" b="1" dirty="0"/>
          </a:p>
          <a:p>
            <a:endParaRPr lang="en-IE" sz="2400" b="1" dirty="0"/>
          </a:p>
        </p:txBody>
      </p:sp>
      <p:sp>
        <p:nvSpPr>
          <p:cNvPr id="7" name="Rectangle 6"/>
          <p:cNvSpPr/>
          <p:nvPr/>
        </p:nvSpPr>
        <p:spPr>
          <a:xfrm>
            <a:off x="6067387" y="5664205"/>
            <a:ext cx="6801633" cy="338554"/>
          </a:xfrm>
          <a:prstGeom prst="rect">
            <a:avLst/>
          </a:prstGeom>
        </p:spPr>
        <p:txBody>
          <a:bodyPr wrap="square">
            <a:spAutoFit/>
          </a:bodyPr>
          <a:lstStyle/>
          <a:p>
            <a:r>
              <a:rPr lang="en-IE" sz="1600" dirty="0"/>
              <a:t>https://www.gov.ie/en/publication/f272c-land-use-review-phase-1/</a:t>
            </a:r>
          </a:p>
        </p:txBody>
      </p:sp>
    </p:spTree>
    <p:extLst>
      <p:ext uri="{BB962C8B-B14F-4D97-AF65-F5344CB8AC3E}">
        <p14:creationId xmlns:p14="http://schemas.microsoft.com/office/powerpoint/2010/main" val="1893834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10515600" cy="1325563"/>
          </a:xfrm>
        </p:spPr>
        <p:txBody>
          <a:bodyPr/>
          <a:lstStyle/>
          <a:p>
            <a:r>
              <a:rPr lang="en-GB" dirty="0"/>
              <a:t>Policy Context Ireland</a:t>
            </a:r>
            <a:endParaRPr lang="en-IE" dirty="0"/>
          </a:p>
        </p:txBody>
      </p:sp>
      <p:sp>
        <p:nvSpPr>
          <p:cNvPr id="3" name="Content Placeholder 2"/>
          <p:cNvSpPr>
            <a:spLocks noGrp="1"/>
          </p:cNvSpPr>
          <p:nvPr>
            <p:ph idx="1"/>
          </p:nvPr>
        </p:nvSpPr>
        <p:spPr>
          <a:xfrm>
            <a:off x="307975" y="985552"/>
            <a:ext cx="5397881" cy="4351338"/>
          </a:xfrm>
        </p:spPr>
        <p:txBody>
          <a:bodyPr>
            <a:normAutofit lnSpcReduction="10000"/>
          </a:bodyPr>
          <a:lstStyle/>
          <a:p>
            <a:r>
              <a:rPr lang="en-GB" sz="2400" dirty="0"/>
              <a:t>In Ireland LULUCF </a:t>
            </a:r>
            <a:r>
              <a:rPr lang="en-GB" sz="2400" dirty="0">
                <a:solidFill>
                  <a:srgbClr val="333333"/>
                </a:solidFill>
                <a:latin typeface="Raleway"/>
              </a:rPr>
              <a:t>is a net source of carbon in all years. This result is determined largely by the CO</a:t>
            </a:r>
            <a:r>
              <a:rPr lang="en-GB" sz="2400" baseline="-25000" dirty="0">
                <a:solidFill>
                  <a:srgbClr val="333333"/>
                </a:solidFill>
                <a:latin typeface="Raleway"/>
              </a:rPr>
              <a:t>2</a:t>
            </a:r>
            <a:r>
              <a:rPr lang="en-GB" sz="2400" dirty="0">
                <a:solidFill>
                  <a:srgbClr val="333333"/>
                </a:solidFill>
                <a:latin typeface="Raleway"/>
              </a:rPr>
              <a:t> emissions from Grassland and Wetlands, due to drainage of organic soils, offset somewhat by Forest Land, which acts as a major carbon sink.</a:t>
            </a:r>
          </a:p>
          <a:p>
            <a:r>
              <a:rPr lang="en-GB" sz="2400" dirty="0">
                <a:solidFill>
                  <a:srgbClr val="333333"/>
                </a:solidFill>
                <a:latin typeface="Raleway"/>
              </a:rPr>
              <a:t>Most land is agriculture and privately owned</a:t>
            </a:r>
          </a:p>
          <a:p>
            <a:r>
              <a:rPr lang="en-GB" sz="2400" dirty="0">
                <a:solidFill>
                  <a:srgbClr val="333333"/>
                </a:solidFill>
                <a:latin typeface="Raleway"/>
              </a:rPr>
              <a:t>Afforestation rates are very low</a:t>
            </a:r>
          </a:p>
          <a:p>
            <a:r>
              <a:rPr lang="en-GB" sz="2400" dirty="0">
                <a:solidFill>
                  <a:srgbClr val="333333"/>
                </a:solidFill>
                <a:latin typeface="Raleway"/>
              </a:rPr>
              <a:t>“RE-wetting” is currently being examined as extra measure</a:t>
            </a:r>
          </a:p>
          <a:p>
            <a:endParaRPr lang="en-IE" sz="2400" dirty="0"/>
          </a:p>
          <a:p>
            <a:endParaRPr lang="en-IE" sz="2400" dirty="0"/>
          </a:p>
        </p:txBody>
      </p:sp>
      <p:sp>
        <p:nvSpPr>
          <p:cNvPr id="5" name="AutoShape 2" descr="https://terrainai.com/wp-content/uploads/2023/08/WEM_WAM-Distance-to-target.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6" name="Picture 5"/>
          <p:cNvPicPr>
            <a:picLocks noChangeAspect="1"/>
          </p:cNvPicPr>
          <p:nvPr/>
        </p:nvPicPr>
        <p:blipFill>
          <a:blip r:embed="rId2"/>
          <a:stretch>
            <a:fillRect/>
          </a:stretch>
        </p:blipFill>
        <p:spPr>
          <a:xfrm>
            <a:off x="5572009" y="985552"/>
            <a:ext cx="6556777" cy="3751040"/>
          </a:xfrm>
          <a:prstGeom prst="rect">
            <a:avLst/>
          </a:prstGeom>
        </p:spPr>
      </p:pic>
    </p:spTree>
    <p:extLst>
      <p:ext uri="{BB962C8B-B14F-4D97-AF65-F5344CB8AC3E}">
        <p14:creationId xmlns:p14="http://schemas.microsoft.com/office/powerpoint/2010/main" val="265183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88" y="179091"/>
            <a:ext cx="10515600" cy="1325563"/>
          </a:xfrm>
        </p:spPr>
        <p:txBody>
          <a:bodyPr/>
          <a:lstStyle/>
          <a:p>
            <a:r>
              <a:rPr lang="en-GB" b="1" dirty="0">
                <a:latin typeface="Bahnschrift" panose="020B0502040204020203" pitchFamily="34" charset="0"/>
              </a:rPr>
              <a:t>Land Use Review 2023</a:t>
            </a:r>
            <a:endParaRPr lang="en-IE" b="1" dirty="0">
              <a:latin typeface="Bahnschrift" panose="020B0502040204020203" pitchFamily="34" charset="0"/>
            </a:endParaRPr>
          </a:p>
        </p:txBody>
      </p:sp>
      <p:sp>
        <p:nvSpPr>
          <p:cNvPr id="3" name="Content Placeholder 2"/>
          <p:cNvSpPr>
            <a:spLocks noGrp="1"/>
          </p:cNvSpPr>
          <p:nvPr>
            <p:ph idx="1"/>
          </p:nvPr>
        </p:nvSpPr>
        <p:spPr/>
        <p:txBody>
          <a:bodyPr>
            <a:normAutofit lnSpcReduction="10000"/>
          </a:bodyPr>
          <a:lstStyle/>
          <a:p>
            <a:r>
              <a:rPr lang="en-GB" dirty="0"/>
              <a:t>11 Documents</a:t>
            </a:r>
          </a:p>
          <a:p>
            <a:r>
              <a:rPr lang="en-GB" dirty="0"/>
              <a:t>19 recommendations</a:t>
            </a:r>
          </a:p>
          <a:p>
            <a:r>
              <a:rPr lang="en-GB" dirty="0"/>
              <a:t>800+ pages</a:t>
            </a:r>
          </a:p>
          <a:p>
            <a:endParaRPr lang="en-GB" dirty="0"/>
          </a:p>
          <a:p>
            <a:pPr marL="0" indent="0">
              <a:buNone/>
            </a:pPr>
            <a:endParaRPr lang="en-GB" dirty="0"/>
          </a:p>
          <a:p>
            <a:pPr marL="0" indent="0">
              <a:buNone/>
            </a:pPr>
            <a:r>
              <a:rPr lang="en-GB" dirty="0"/>
              <a:t>We will look at a few of the recommendations and </a:t>
            </a:r>
          </a:p>
          <a:p>
            <a:pPr marL="0" indent="0">
              <a:buNone/>
            </a:pPr>
            <a:r>
              <a:rPr lang="en-GB" dirty="0"/>
              <a:t>See the role EO might play</a:t>
            </a:r>
          </a:p>
          <a:p>
            <a:endParaRPr lang="en-GB" dirty="0"/>
          </a:p>
          <a:p>
            <a:pPr marL="0" indent="0">
              <a:buNone/>
            </a:pPr>
            <a:r>
              <a:rPr lang="en-IE" dirty="0">
                <a:hlinkClick r:id="rId2"/>
              </a:rPr>
              <a:t>https://www.gov.ie/en/publication/f272c-land-use-review-phase-1/</a:t>
            </a:r>
            <a:r>
              <a:rPr lang="en-IE" dirty="0"/>
              <a:t> </a:t>
            </a:r>
          </a:p>
        </p:txBody>
      </p:sp>
      <p:pic>
        <p:nvPicPr>
          <p:cNvPr id="4" name="Picture 3"/>
          <p:cNvPicPr>
            <a:picLocks noChangeAspect="1"/>
          </p:cNvPicPr>
          <p:nvPr/>
        </p:nvPicPr>
        <p:blipFill rotWithShape="1">
          <a:blip r:embed="rId3"/>
          <a:srcRect l="40114" t="15874" r="25871"/>
          <a:stretch/>
        </p:blipFill>
        <p:spPr>
          <a:xfrm rot="2102894">
            <a:off x="8384326" y="484408"/>
            <a:ext cx="3007577" cy="4182023"/>
          </a:xfrm>
          <a:prstGeom prst="rect">
            <a:avLst/>
          </a:prstGeom>
        </p:spPr>
      </p:pic>
    </p:spTree>
    <p:extLst>
      <p:ext uri="{BB962C8B-B14F-4D97-AF65-F5344CB8AC3E}">
        <p14:creationId xmlns:p14="http://schemas.microsoft.com/office/powerpoint/2010/main" val="179525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44463"/>
            <a:ext cx="10515600" cy="1325563"/>
          </a:xfrm>
        </p:spPr>
        <p:txBody>
          <a:bodyPr/>
          <a:lstStyle/>
          <a:p>
            <a:r>
              <a:rPr lang="en-GB" dirty="0">
                <a:latin typeface="Bahnschrift" panose="020B0502040204020203" pitchFamily="34" charset="0"/>
              </a:rPr>
              <a:t>The technical context: Ireland</a:t>
            </a:r>
            <a:endParaRPr lang="en-IE" dirty="0"/>
          </a:p>
        </p:txBody>
      </p:sp>
      <p:sp>
        <p:nvSpPr>
          <p:cNvPr id="5" name="Slide Number Placeholder 4"/>
          <p:cNvSpPr>
            <a:spLocks noGrp="1"/>
          </p:cNvSpPr>
          <p:nvPr>
            <p:ph type="sldNum" sz="quarter" idx="4294967295"/>
          </p:nvPr>
        </p:nvSpPr>
        <p:spPr/>
        <p:txBody>
          <a:bodyPr/>
          <a:lstStyle/>
          <a:p>
            <a:fld id="{34368562-B963-D14D-B6B0-C53B94E906B8}" type="slidenum">
              <a:rPr lang="en-US" smtClean="0"/>
              <a:pPr/>
              <a:t>5</a:t>
            </a:fld>
            <a:endParaRPr lang="en-US"/>
          </a:p>
        </p:txBody>
      </p:sp>
      <p:pic>
        <p:nvPicPr>
          <p:cNvPr id="6" name="Picture 5">
            <a:extLst>
              <a:ext uri="{FF2B5EF4-FFF2-40B4-BE49-F238E27FC236}">
                <a16:creationId xmlns:a16="http://schemas.microsoft.com/office/drawing/2014/main" id="{C14EA533-2506-549D-CF15-787A57F74E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7975" y="1293885"/>
            <a:ext cx="1781285" cy="1781285"/>
          </a:xfrm>
          <a:prstGeom prst="rect">
            <a:avLst/>
          </a:prstGeom>
        </p:spPr>
      </p:pic>
      <p:sp>
        <p:nvSpPr>
          <p:cNvPr id="7" name="AutoShape 2" descr="https://www.teagasc.ie/media/website/environment/climate-change/Signpost-Logo-400x388.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8" name="Picture 7"/>
          <p:cNvPicPr>
            <a:picLocks noChangeAspect="1"/>
          </p:cNvPicPr>
          <p:nvPr/>
        </p:nvPicPr>
        <p:blipFill>
          <a:blip r:embed="rId3"/>
          <a:stretch>
            <a:fillRect/>
          </a:stretch>
        </p:blipFill>
        <p:spPr>
          <a:xfrm>
            <a:off x="9387638" y="7937"/>
            <a:ext cx="2897688" cy="2091564"/>
          </a:xfrm>
          <a:prstGeom prst="rect">
            <a:avLst/>
          </a:prstGeom>
        </p:spPr>
      </p:pic>
      <p:sp>
        <p:nvSpPr>
          <p:cNvPr id="9" name="AutoShape 4" descr="Agricultural Catchments Programm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AutoShape 6" descr="https://www.teagasc.ie/media/website/environment/biodiversity-countryside/Farm-Carbon-Logo.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2" name="Picture 11"/>
          <p:cNvPicPr>
            <a:picLocks noChangeAspect="1"/>
          </p:cNvPicPr>
          <p:nvPr/>
        </p:nvPicPr>
        <p:blipFill>
          <a:blip r:embed="rId4"/>
          <a:stretch>
            <a:fillRect/>
          </a:stretch>
        </p:blipFill>
        <p:spPr>
          <a:xfrm>
            <a:off x="838200" y="4870514"/>
            <a:ext cx="2105025" cy="923925"/>
          </a:xfrm>
          <a:prstGeom prst="rect">
            <a:avLst/>
          </a:prstGeom>
        </p:spPr>
      </p:pic>
      <p:sp>
        <p:nvSpPr>
          <p:cNvPr id="13" name="AutoShape 8" descr="Life Carbon Farmi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4" name="Picture 13"/>
          <p:cNvPicPr>
            <a:picLocks noChangeAspect="1"/>
          </p:cNvPicPr>
          <p:nvPr/>
        </p:nvPicPr>
        <p:blipFill>
          <a:blip r:embed="rId5"/>
          <a:stretch>
            <a:fillRect/>
          </a:stretch>
        </p:blipFill>
        <p:spPr>
          <a:xfrm>
            <a:off x="1198617" y="3562478"/>
            <a:ext cx="914400" cy="914400"/>
          </a:xfrm>
          <a:prstGeom prst="rect">
            <a:avLst/>
          </a:prstGeom>
        </p:spPr>
      </p:pic>
      <p:sp>
        <p:nvSpPr>
          <p:cNvPr id="18" name="Rectangle 17"/>
          <p:cNvSpPr/>
          <p:nvPr/>
        </p:nvSpPr>
        <p:spPr>
          <a:xfrm>
            <a:off x="307975" y="3087322"/>
            <a:ext cx="2304157" cy="369332"/>
          </a:xfrm>
          <a:prstGeom prst="rect">
            <a:avLst/>
          </a:prstGeom>
        </p:spPr>
        <p:txBody>
          <a:bodyPr wrap="none">
            <a:spAutoFit/>
          </a:bodyPr>
          <a:lstStyle/>
          <a:p>
            <a:r>
              <a:rPr lang="en-IE" dirty="0">
                <a:hlinkClick r:id="rId6"/>
              </a:rPr>
              <a:t>https://terrainai.com/</a:t>
            </a:r>
            <a:r>
              <a:rPr lang="en-IE" dirty="0"/>
              <a:t> </a:t>
            </a:r>
          </a:p>
        </p:txBody>
      </p:sp>
      <p:pic>
        <p:nvPicPr>
          <p:cNvPr id="100" name="Picture 99"/>
          <p:cNvPicPr>
            <a:picLocks noChangeAspect="1"/>
          </p:cNvPicPr>
          <p:nvPr/>
        </p:nvPicPr>
        <p:blipFill rotWithShape="1">
          <a:blip r:embed="rId7"/>
          <a:srcRect l="29573" t="14875" r="28823" b="5375"/>
          <a:stretch/>
        </p:blipFill>
        <p:spPr>
          <a:xfrm>
            <a:off x="3197352" y="690313"/>
            <a:ext cx="5413248" cy="5833872"/>
          </a:xfrm>
          <a:prstGeom prst="rect">
            <a:avLst/>
          </a:prstGeom>
        </p:spPr>
      </p:pic>
      <p:sp>
        <p:nvSpPr>
          <p:cNvPr id="101" name="Rectangle 100"/>
          <p:cNvSpPr/>
          <p:nvPr/>
        </p:nvSpPr>
        <p:spPr>
          <a:xfrm>
            <a:off x="460375" y="6312976"/>
            <a:ext cx="11942212" cy="369332"/>
          </a:xfrm>
          <a:prstGeom prst="rect">
            <a:avLst/>
          </a:prstGeom>
        </p:spPr>
        <p:txBody>
          <a:bodyPr wrap="square">
            <a:spAutoFit/>
          </a:bodyPr>
          <a:lstStyle/>
          <a:p>
            <a:r>
              <a:rPr lang="en-IE" dirty="0">
                <a:hlinkClick r:id="rId8"/>
              </a:rPr>
              <a:t>https://www.teagasc.ie/environment/climate-change--air-quality/soil-carbon/national-agricultural-soil-carbon-observatory/</a:t>
            </a:r>
            <a:r>
              <a:rPr lang="en-IE" dirty="0"/>
              <a:t> </a:t>
            </a:r>
          </a:p>
        </p:txBody>
      </p:sp>
      <p:sp>
        <p:nvSpPr>
          <p:cNvPr id="102" name="Rectangle 101"/>
          <p:cNvSpPr/>
          <p:nvPr/>
        </p:nvSpPr>
        <p:spPr>
          <a:xfrm>
            <a:off x="8861679" y="2251901"/>
            <a:ext cx="3190113" cy="1200329"/>
          </a:xfrm>
          <a:prstGeom prst="rect">
            <a:avLst/>
          </a:prstGeom>
        </p:spPr>
        <p:txBody>
          <a:bodyPr wrap="square">
            <a:spAutoFit/>
          </a:bodyPr>
          <a:lstStyle/>
          <a:p>
            <a:r>
              <a:rPr lang="en-IE" dirty="0">
                <a:hlinkClick r:id="rId9"/>
              </a:rPr>
              <a:t>https://www.teagasc.ie/environment/climate-change--air-quality/signpost-programme/</a:t>
            </a:r>
            <a:endParaRPr lang="en-IE" dirty="0"/>
          </a:p>
          <a:p>
            <a:endParaRPr lang="en-IE" dirty="0"/>
          </a:p>
        </p:txBody>
      </p:sp>
    </p:spTree>
    <p:extLst>
      <p:ext uri="{BB962C8B-B14F-4D97-AF65-F5344CB8AC3E}">
        <p14:creationId xmlns:p14="http://schemas.microsoft.com/office/powerpoint/2010/main" val="284037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745" r="17793" b="1929"/>
          <a:stretch/>
        </p:blipFill>
        <p:spPr>
          <a:xfrm>
            <a:off x="2041390" y="155456"/>
            <a:ext cx="3652659" cy="5060331"/>
          </a:xfrm>
          <a:prstGeom prst="rect">
            <a:avLst/>
          </a:prstGeom>
        </p:spPr>
      </p:pic>
      <p:sp>
        <p:nvSpPr>
          <p:cNvPr id="6" name="TextBox 5"/>
          <p:cNvSpPr txBox="1"/>
          <p:nvPr/>
        </p:nvSpPr>
        <p:spPr>
          <a:xfrm>
            <a:off x="269045" y="155456"/>
            <a:ext cx="4385939" cy="954107"/>
          </a:xfrm>
          <a:prstGeom prst="rect">
            <a:avLst/>
          </a:prstGeom>
          <a:noFill/>
        </p:spPr>
        <p:txBody>
          <a:bodyPr wrap="square" rtlCol="0">
            <a:spAutoFit/>
          </a:bodyPr>
          <a:lstStyle/>
          <a:p>
            <a:r>
              <a:rPr lang="en-GB" sz="2800" b="1" dirty="0">
                <a:latin typeface="Bahnschrift" panose="020B0502040204020203" pitchFamily="34" charset="0"/>
              </a:rPr>
              <a:t>Our newest baseline</a:t>
            </a:r>
          </a:p>
          <a:p>
            <a:r>
              <a:rPr lang="en-GB" sz="2800" b="1" dirty="0">
                <a:latin typeface="Bahnschrift" panose="020B0502040204020203" pitchFamily="34" charset="0"/>
              </a:rPr>
              <a:t>TE NLC 2018</a:t>
            </a:r>
            <a:endParaRPr lang="en-IE" sz="2800" b="1" dirty="0">
              <a:latin typeface="Bahnschrift" panose="020B0502040204020203" pitchFamily="34" charset="0"/>
            </a:endParaRPr>
          </a:p>
        </p:txBody>
      </p:sp>
      <p:pic>
        <p:nvPicPr>
          <p:cNvPr id="9" name="Picture 8"/>
          <p:cNvPicPr>
            <a:picLocks noChangeAspect="1"/>
          </p:cNvPicPr>
          <p:nvPr/>
        </p:nvPicPr>
        <p:blipFill>
          <a:blip r:embed="rId3"/>
          <a:stretch>
            <a:fillRect/>
          </a:stretch>
        </p:blipFill>
        <p:spPr>
          <a:xfrm>
            <a:off x="5893413" y="32435"/>
            <a:ext cx="5856643" cy="6148458"/>
          </a:xfrm>
          <a:prstGeom prst="rect">
            <a:avLst/>
          </a:prstGeom>
        </p:spPr>
      </p:pic>
      <p:sp>
        <p:nvSpPr>
          <p:cNvPr id="2" name="TextBox 1"/>
          <p:cNvSpPr txBox="1"/>
          <p:nvPr/>
        </p:nvSpPr>
        <p:spPr>
          <a:xfrm>
            <a:off x="-66015" y="5257563"/>
            <a:ext cx="5859746" cy="923330"/>
          </a:xfrm>
          <a:prstGeom prst="rect">
            <a:avLst/>
          </a:prstGeom>
          <a:noFill/>
        </p:spPr>
        <p:txBody>
          <a:bodyPr wrap="none" rtlCol="0">
            <a:spAutoFit/>
          </a:bodyPr>
          <a:lstStyle/>
          <a:p>
            <a:r>
              <a:rPr lang="en-GB" dirty="0"/>
              <a:t>Irish Farms Occupy 65% of </a:t>
            </a:r>
            <a:r>
              <a:rPr lang="en-GB" dirty="0" err="1"/>
              <a:t>Ithe</a:t>
            </a:r>
            <a:r>
              <a:rPr lang="en-GB" dirty="0"/>
              <a:t> country- average size approx.</a:t>
            </a:r>
          </a:p>
          <a:p>
            <a:r>
              <a:rPr lang="en-GB" dirty="0"/>
              <a:t>37Ha. Very fragmented –  &lt;5 % of dairy farms</a:t>
            </a:r>
          </a:p>
          <a:p>
            <a:r>
              <a:rPr lang="en-GB" dirty="0"/>
              <a:t>are in a single block</a:t>
            </a:r>
            <a:endParaRPr lang="en-IE" dirty="0"/>
          </a:p>
        </p:txBody>
      </p:sp>
    </p:spTree>
    <p:extLst>
      <p:ext uri="{BB962C8B-B14F-4D97-AF65-F5344CB8AC3E}">
        <p14:creationId xmlns:p14="http://schemas.microsoft.com/office/powerpoint/2010/main" val="342727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11395"/>
            <a:ext cx="11571303" cy="1216613"/>
          </a:xfrm>
        </p:spPr>
        <p:txBody>
          <a:bodyPr>
            <a:noAutofit/>
          </a:bodyPr>
          <a:lstStyle/>
          <a:p>
            <a:r>
              <a:rPr lang="en-GB" sz="2000" b="1" i="1" dirty="0">
                <a:latin typeface="Bahnschrift" panose="020B0502040204020203" pitchFamily="34" charset="0"/>
              </a:rPr>
              <a:t>1. Develop a national monitoring network for soils. National monitoring network for soils should be developed to collect ongoing detailed data about soil health.</a:t>
            </a:r>
            <a:br>
              <a:rPr lang="en-GB" sz="2800" b="1" i="1" dirty="0">
                <a:latin typeface="Arial" panose="020B0604020202020204" pitchFamily="34" charset="0"/>
              </a:rPr>
            </a:br>
            <a:endParaRPr lang="en-IE" sz="2800" b="1" i="1" dirty="0"/>
          </a:p>
        </p:txBody>
      </p:sp>
      <p:sp>
        <p:nvSpPr>
          <p:cNvPr id="3" name="Content Placeholder 2"/>
          <p:cNvSpPr>
            <a:spLocks noGrp="1"/>
          </p:cNvSpPr>
          <p:nvPr>
            <p:ph idx="1"/>
          </p:nvPr>
        </p:nvSpPr>
        <p:spPr>
          <a:xfrm>
            <a:off x="307975" y="1701924"/>
            <a:ext cx="10515600" cy="4351338"/>
          </a:xfrm>
        </p:spPr>
        <p:txBody>
          <a:bodyPr>
            <a:normAutofit/>
          </a:bodyPr>
          <a:lstStyle/>
          <a:p>
            <a:r>
              <a:rPr lang="en-GB" dirty="0"/>
              <a:t>Role of EO .</a:t>
            </a:r>
          </a:p>
          <a:p>
            <a:pPr lvl="1"/>
            <a:r>
              <a:rPr lang="en-GB" dirty="0"/>
              <a:t>Soil Colour</a:t>
            </a:r>
          </a:p>
          <a:p>
            <a:pPr lvl="1"/>
            <a:r>
              <a:rPr lang="en-GB" dirty="0"/>
              <a:t>Soil Texture</a:t>
            </a:r>
          </a:p>
          <a:p>
            <a:pPr lvl="1"/>
            <a:r>
              <a:rPr lang="en-GB" dirty="0"/>
              <a:t>Soil Depth</a:t>
            </a:r>
          </a:p>
          <a:p>
            <a:pPr lvl="1"/>
            <a:r>
              <a:rPr lang="en-GB" dirty="0"/>
              <a:t>Soil Drainage</a:t>
            </a:r>
          </a:p>
          <a:p>
            <a:pPr lvl="1"/>
            <a:endParaRPr lang="en-GB" dirty="0"/>
          </a:p>
          <a:p>
            <a:pPr lvl="1"/>
            <a:endParaRPr lang="en-GB" dirty="0"/>
          </a:p>
          <a:p>
            <a:pPr lvl="1"/>
            <a:r>
              <a:rPr lang="en-GB" dirty="0"/>
              <a:t>Currently national soil sampling program</a:t>
            </a:r>
          </a:p>
          <a:p>
            <a:pPr lvl="1"/>
            <a:r>
              <a:rPr lang="en-GB" dirty="0"/>
              <a:t>National Airborne Geophysics _TELLUS </a:t>
            </a:r>
            <a:r>
              <a:rPr lang="en-GB" dirty="0">
                <a:hlinkClick r:id="rId2"/>
              </a:rPr>
              <a:t>https://dcenr.maps.arcgis.com/apps/MapSeries/index.html?appid=6304e122b733498b99642707ff72f754</a:t>
            </a:r>
            <a:r>
              <a:rPr lang="en-GB" dirty="0"/>
              <a:t> </a:t>
            </a:r>
          </a:p>
        </p:txBody>
      </p:sp>
      <p:sp>
        <p:nvSpPr>
          <p:cNvPr id="4" name="AutoShape 2" descr="https://somosatcom.files.wordpress.com/2021/01/201205_ncp1_067.jpg?w=156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4" descr="Soil Spectroscopy at Teagasc Johnstown Cast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p:cNvPicPr>
            <a:picLocks noChangeAspect="1"/>
          </p:cNvPicPr>
          <p:nvPr/>
        </p:nvPicPr>
        <p:blipFill rotWithShape="1">
          <a:blip r:embed="rId3"/>
          <a:srcRect l="32665" t="33125" r="30509" b="8625"/>
          <a:stretch/>
        </p:blipFill>
        <p:spPr>
          <a:xfrm>
            <a:off x="6935422" y="747086"/>
            <a:ext cx="4791456" cy="4261104"/>
          </a:xfrm>
          <a:prstGeom prst="rect">
            <a:avLst/>
          </a:prstGeom>
        </p:spPr>
      </p:pic>
    </p:spTree>
    <p:extLst>
      <p:ext uri="{BB962C8B-B14F-4D97-AF65-F5344CB8AC3E}">
        <p14:creationId xmlns:p14="http://schemas.microsoft.com/office/powerpoint/2010/main" val="328944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38579" y="533703"/>
            <a:ext cx="5000648" cy="6027566"/>
          </a:xfrm>
          <a:prstGeom prst="rect">
            <a:avLst/>
          </a:prstGeom>
        </p:spPr>
      </p:pic>
      <p:sp>
        <p:nvSpPr>
          <p:cNvPr id="39" name="Rectangle 38"/>
          <p:cNvSpPr/>
          <p:nvPr/>
        </p:nvSpPr>
        <p:spPr>
          <a:xfrm>
            <a:off x="269560" y="1149182"/>
            <a:ext cx="6369019" cy="2554545"/>
          </a:xfrm>
          <a:prstGeom prst="rect">
            <a:avLst/>
          </a:prstGeom>
        </p:spPr>
        <p:txBody>
          <a:bodyPr wrap="square">
            <a:spAutoFit/>
          </a:bodyPr>
          <a:lstStyle/>
          <a:p>
            <a:pPr marL="285750" indent="-285750" fontAlgn="base">
              <a:buFontTx/>
              <a:buChar char="-"/>
            </a:pPr>
            <a:endParaRPr lang="en-IE" sz="2000" dirty="0"/>
          </a:p>
          <a:p>
            <a:pPr marL="285750" indent="-285750" fontAlgn="base">
              <a:buFontTx/>
              <a:buChar char="-"/>
            </a:pPr>
            <a:r>
              <a:rPr lang="en-IE" sz="2000" dirty="0"/>
              <a:t>Control and Management of water table one of the major policy tools to achieve 2030 targets. With satellites we can detect drains installed on Mineral soils and Organic</a:t>
            </a:r>
          </a:p>
          <a:p>
            <a:pPr fontAlgn="base"/>
            <a:endParaRPr lang="en-IE" sz="2000" dirty="0"/>
          </a:p>
          <a:p>
            <a:pPr marL="285750" indent="-285750" fontAlgn="base">
              <a:buFontTx/>
              <a:buChar char="-"/>
            </a:pPr>
            <a:endParaRPr lang="en-IE" sz="2000" dirty="0">
              <a:solidFill>
                <a:srgbClr val="33473D"/>
              </a:solidFill>
            </a:endParaRPr>
          </a:p>
          <a:p>
            <a:pPr marL="285750" indent="-285750" fontAlgn="base">
              <a:buFontTx/>
              <a:buChar char="-"/>
            </a:pPr>
            <a:endParaRPr lang="en-IE" sz="2000" dirty="0">
              <a:solidFill>
                <a:srgbClr val="33473D"/>
              </a:solidFill>
            </a:endParaRPr>
          </a:p>
        </p:txBody>
      </p:sp>
      <p:sp>
        <p:nvSpPr>
          <p:cNvPr id="10" name="Title 1"/>
          <p:cNvSpPr>
            <a:spLocks noGrp="1"/>
          </p:cNvSpPr>
          <p:nvPr>
            <p:ph type="title"/>
          </p:nvPr>
        </p:nvSpPr>
        <p:spPr>
          <a:xfrm>
            <a:off x="1188203" y="150771"/>
            <a:ext cx="9753600" cy="731838"/>
          </a:xfrm>
        </p:spPr>
        <p:txBody>
          <a:bodyPr/>
          <a:lstStyle/>
          <a:p>
            <a:r>
              <a:rPr lang="en-IE" sz="3200" dirty="0"/>
              <a:t>Identify Drainage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9414" y="2960177"/>
            <a:ext cx="3741226" cy="3711844"/>
          </a:xfrm>
          <a:prstGeom prst="rect">
            <a:avLst/>
          </a:prstGeom>
        </p:spPr>
      </p:pic>
    </p:spTree>
    <p:extLst>
      <p:ext uri="{BB962C8B-B14F-4D97-AF65-F5344CB8AC3E}">
        <p14:creationId xmlns:p14="http://schemas.microsoft.com/office/powerpoint/2010/main" val="417941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32" y="2852293"/>
            <a:ext cx="10515600" cy="1325563"/>
          </a:xfrm>
        </p:spPr>
        <p:txBody>
          <a:bodyPr>
            <a:normAutofit fontScale="90000"/>
          </a:bodyPr>
          <a:lstStyle/>
          <a:p>
            <a:r>
              <a:rPr lang="en-GB" sz="3600" b="1" i="1" dirty="0">
                <a:latin typeface="Bahnschrift" panose="020B0502040204020203" pitchFamily="34" charset="0"/>
              </a:rPr>
              <a:t>2. Continue to invest in soils mapping at detailed scales.</a:t>
            </a:r>
            <a:br>
              <a:rPr lang="en-GB" sz="3200" dirty="0">
                <a:latin typeface="Arial" panose="020B0604020202020204" pitchFamily="34" charset="0"/>
              </a:rPr>
            </a:br>
            <a:br>
              <a:rPr lang="en-GB" sz="3200" dirty="0">
                <a:latin typeface="Arial" panose="020B0604020202020204" pitchFamily="34" charset="0"/>
              </a:rPr>
            </a:br>
            <a:r>
              <a:rPr lang="en-GB" sz="3200" dirty="0">
                <a:latin typeface="Arial" panose="020B0604020202020204" pitchFamily="34" charset="0"/>
              </a:rPr>
              <a:t>Topography  - soil mapping is a 3D exercise</a:t>
            </a:r>
            <a:br>
              <a:rPr lang="en-GB" sz="3200" dirty="0">
                <a:latin typeface="Arial" panose="020B0604020202020204" pitchFamily="34" charset="0"/>
              </a:rPr>
            </a:br>
            <a:br>
              <a:rPr lang="en-GB" sz="3200" dirty="0">
                <a:latin typeface="Arial" panose="020B0604020202020204" pitchFamily="34" charset="0"/>
              </a:rPr>
            </a:br>
            <a:r>
              <a:rPr lang="en-GB" sz="3200" dirty="0">
                <a:latin typeface="Arial" panose="020B0604020202020204" pitchFamily="34" charset="0"/>
              </a:rPr>
              <a:t>Soil Modelling – EO as input</a:t>
            </a:r>
            <a:br>
              <a:rPr lang="en-GB" sz="3200" dirty="0">
                <a:latin typeface="Arial" panose="020B0604020202020204" pitchFamily="34" charset="0"/>
              </a:rPr>
            </a:br>
            <a:br>
              <a:rPr lang="en-GB" sz="3200" dirty="0">
                <a:latin typeface="Arial" panose="020B0604020202020204" pitchFamily="34" charset="0"/>
              </a:rPr>
            </a:br>
            <a:br>
              <a:rPr lang="en-GB" sz="3200" dirty="0">
                <a:latin typeface="Arial" panose="020B0604020202020204" pitchFamily="34" charset="0"/>
              </a:rPr>
            </a:br>
            <a:br>
              <a:rPr lang="en-GB" sz="3200" dirty="0">
                <a:latin typeface="Arial" panose="020B0604020202020204" pitchFamily="34" charset="0"/>
              </a:rPr>
            </a:br>
            <a:r>
              <a:rPr lang="en-GB" sz="3200" dirty="0"/>
              <a:t>Soil Info System </a:t>
            </a:r>
            <a:r>
              <a:rPr lang="en-GB" sz="3200" dirty="0">
                <a:hlinkClick r:id="rId2"/>
              </a:rPr>
              <a:t>http://gis.teagasc.ie/soils/</a:t>
            </a:r>
            <a:br>
              <a:rPr lang="en-GB" sz="3200" dirty="0"/>
            </a:br>
            <a:endParaRPr lang="en-IE" sz="3200" dirty="0"/>
          </a:p>
        </p:txBody>
      </p:sp>
    </p:spTree>
    <p:extLst>
      <p:ext uri="{BB962C8B-B14F-4D97-AF65-F5344CB8AC3E}">
        <p14:creationId xmlns:p14="http://schemas.microsoft.com/office/powerpoint/2010/main" val="1360769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stainability digital platform_Launch v1" id="{069EFD13-8341-4EB0-9CF6-99100B103F19}" vid="{F06FB387-FE62-44C7-BC0A-ADD70D5AB279}"/>
    </a:ext>
  </a:extLst>
</a:theme>
</file>

<file path=ppt/theme/theme2.xml><?xml version="1.0" encoding="utf-8"?>
<a:theme xmlns:a="http://schemas.openxmlformats.org/drawingml/2006/main" name="1_Office Theme">
  <a:themeElements>
    <a:clrScheme name="Teagasc">
      <a:dk1>
        <a:sysClr val="windowText" lastClr="000000"/>
      </a:dk1>
      <a:lt1>
        <a:sysClr val="window" lastClr="FFFFFF"/>
      </a:lt1>
      <a:dk2>
        <a:srgbClr val="007944"/>
      </a:dk2>
      <a:lt2>
        <a:srgbClr val="EEECE1"/>
      </a:lt2>
      <a:accent1>
        <a:srgbClr val="359828"/>
      </a:accent1>
      <a:accent2>
        <a:srgbClr val="AFC124"/>
      </a:accent2>
      <a:accent3>
        <a:srgbClr val="D2612C"/>
      </a:accent3>
      <a:accent4>
        <a:srgbClr val="9D0F1E"/>
      </a:accent4>
      <a:accent5>
        <a:srgbClr val="583213"/>
      </a:accent5>
      <a:accent6>
        <a:srgbClr val="8F692F"/>
      </a:accent6>
      <a:hlink>
        <a:srgbClr val="D2612C"/>
      </a:hlink>
      <a:folHlink>
        <a:srgbClr val="E9E73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DAC600C4919C4F8D3FA721C5203520" ma:contentTypeVersion="6" ma:contentTypeDescription="Create a new document." ma:contentTypeScope="" ma:versionID="9651ddef36bfffa6049977efaa777254">
  <xsd:schema xmlns:xsd="http://www.w3.org/2001/XMLSchema" xmlns:xs="http://www.w3.org/2001/XMLSchema" xmlns:p="http://schemas.microsoft.com/office/2006/metadata/properties" xmlns:ns2="8de8c144-d46c-4ff2-854c-9e269e9ada4f" xmlns:ns3="fb0e582e-889b-481d-9f46-2a620a252b2d" targetNamespace="http://schemas.microsoft.com/office/2006/metadata/properties" ma:root="true" ma:fieldsID="110a63475c1cbc39879a6e8c893163bd" ns2:_="" ns3:_="">
    <xsd:import namespace="8de8c144-d46c-4ff2-854c-9e269e9ada4f"/>
    <xsd:import namespace="fb0e582e-889b-481d-9f46-2a620a252b2d"/>
    <xsd:element name="properties">
      <xsd:complexType>
        <xsd:sequence>
          <xsd:element name="documentManagement">
            <xsd:complexType>
              <xsd:all>
                <xsd:element ref="ns2:File_x0020_Type0" minOccurs="0"/>
                <xsd:element ref="ns2:Template_x0020_Type" minOccurs="0"/>
                <xsd:element ref="ns2:Notes0"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8c144-d46c-4ff2-854c-9e269e9ada4f" elementFormDefault="qualified">
    <xsd:import namespace="http://schemas.microsoft.com/office/2006/documentManagement/types"/>
    <xsd:import namespace="http://schemas.microsoft.com/office/infopath/2007/PartnerControls"/>
    <xsd:element name="File_x0020_Type0" ma:index="9" nillable="true" ma:displayName="File Type" ma:format="Dropdown" ma:internalName="File_x0020_Type0">
      <xsd:simpleType>
        <xsd:restriction base="dms:Choice">
          <xsd:enumeration value="PMDS"/>
          <xsd:enumeration value="Template"/>
          <xsd:enumeration value="External Report"/>
          <xsd:enumeration value="Internal Report"/>
          <xsd:enumeration value="Policy doc"/>
          <xsd:enumeration value="TTO general"/>
          <xsd:enumeration value="TTSI general"/>
          <xsd:enumeration value="Other"/>
        </xsd:restriction>
      </xsd:simpleType>
    </xsd:element>
    <xsd:element name="Template_x0020_Type" ma:index="10" nillable="true" ma:displayName="Template Type" ma:format="Dropdown" ma:internalName="Template_x0020_Type">
      <xsd:simpleType>
        <xsd:union memberTypes="dms:Text">
          <xsd:simpleType>
            <xsd:restriction base="dms:Choice">
              <xsd:enumeration value="NDA"/>
              <xsd:enumeration value="MTA"/>
              <xsd:enumeration value="MOU"/>
              <xsd:enumeration value="HOA"/>
              <xsd:enumeration value="IDF"/>
              <xsd:enumeration value="Assignment"/>
              <xsd:enumeration value="Contract Research Agreement"/>
              <xsd:enumeration value="Collaboration Research Agreement"/>
              <xsd:enumeration value="Services Agreement"/>
              <xsd:enumeration value="Sponsored Research Agreement"/>
              <xsd:enumeration value="Studentship"/>
              <xsd:enumeration value="Researcher Undertaking"/>
              <xsd:enumeration value="License"/>
              <xsd:enumeration value="Evaluation Agreement"/>
              <xsd:enumeration value="Option"/>
              <xsd:enumeration value="Amendment"/>
              <xsd:enumeration value="Term sheet"/>
              <xsd:enumeration value="Walsh Fellowship HOA"/>
            </xsd:restriction>
          </xsd:simpleType>
        </xsd:union>
      </xsd:simpleType>
    </xsd:element>
    <xsd:element name="Notes0" ma:index="11" nillable="true" ma:displayName="Notes" ma:internalName="Notes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e582e-889b-481d-9f46-2a620a252b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ile_x0020_Type0 xmlns="8de8c144-d46c-4ff2-854c-9e269e9ada4f" xsi:nil="true"/>
    <Notes0 xmlns="8de8c144-d46c-4ff2-854c-9e269e9ada4f" xsi:nil="true"/>
    <Template_x0020_Type xmlns="8de8c144-d46c-4ff2-854c-9e269e9ada4f" xsi:nil="true"/>
    <SharedWithUsers xmlns="fb0e582e-889b-481d-9f46-2a620a252b2d">
      <UserInfo>
        <DisplayName>Declan McArdle</DisplayName>
        <AccountId>654</AccountId>
        <AccountType/>
      </UserInfo>
      <UserInfo>
        <DisplayName>Ciara Johnson</DisplayName>
        <AccountId>655</AccountId>
        <AccountType/>
      </UserInfo>
      <UserInfo>
        <DisplayName>Alan Phelan</DisplayName>
        <AccountId>659</AccountId>
        <AccountType/>
      </UserInfo>
      <UserInfo>
        <DisplayName>Stan Lalor</DisplayName>
        <AccountId>660</AccountId>
        <AccountType/>
      </UserInfo>
      <UserInfo>
        <DisplayName>Jonathan Herron</DisplayName>
        <AccountId>658</AccountId>
        <AccountType/>
      </UserInfo>
    </SharedWithUsers>
  </documentManagement>
</p:properties>
</file>

<file path=customXml/itemProps1.xml><?xml version="1.0" encoding="utf-8"?>
<ds:datastoreItem xmlns:ds="http://schemas.openxmlformats.org/officeDocument/2006/customXml" ds:itemID="{98F8458E-428F-415D-A087-846B8F3F7D7B}">
  <ds:schemaRefs>
    <ds:schemaRef ds:uri="http://schemas.microsoft.com/sharepoint/v3/contenttype/forms"/>
  </ds:schemaRefs>
</ds:datastoreItem>
</file>

<file path=customXml/itemProps2.xml><?xml version="1.0" encoding="utf-8"?>
<ds:datastoreItem xmlns:ds="http://schemas.openxmlformats.org/officeDocument/2006/customXml" ds:itemID="{4CE1AB3C-3E2F-419F-A43E-CDEF7BB6E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e8c144-d46c-4ff2-854c-9e269e9ada4f"/>
    <ds:schemaRef ds:uri="fb0e582e-889b-481d-9f46-2a620a252b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3CAF1A-6E11-428A-BEF7-9DA0C5284AA8}">
  <ds:schemaRefs>
    <ds:schemaRef ds:uri="http://schemas.openxmlformats.org/package/2006/metadata/core-properties"/>
    <ds:schemaRef ds:uri="http://purl.org/dc/elements/1.1/"/>
    <ds:schemaRef ds:uri="8de8c144-d46c-4ff2-854c-9e269e9ada4f"/>
    <ds:schemaRef ds:uri="http://purl.org/dc/dcmitype/"/>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fb0e582e-889b-481d-9f46-2a620a252b2d"/>
    <ds:schemaRef ds:uri="http://purl.org/dc/terms/"/>
  </ds:schemaRefs>
</ds:datastoreItem>
</file>

<file path=docProps/app.xml><?xml version="1.0" encoding="utf-8"?>
<Properties xmlns="http://schemas.openxmlformats.org/officeDocument/2006/extended-properties" xmlns:vt="http://schemas.openxmlformats.org/officeDocument/2006/docPropsVTypes">
  <Template>Sustainability digital platform_Launch v1</Template>
  <TotalTime>4218</TotalTime>
  <Words>1362</Words>
  <Application>Microsoft Office PowerPoint</Application>
  <PresentationFormat>Widescreen</PresentationFormat>
  <Paragraphs>152</Paragraphs>
  <Slides>21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Bahnschrift</vt:lpstr>
      <vt:lpstr>Calibri</vt:lpstr>
      <vt:lpstr>Calibri Light</vt:lpstr>
      <vt:lpstr>Lucida Grande</vt:lpstr>
      <vt:lpstr>Raleway</vt:lpstr>
      <vt:lpstr>Wingdings</vt:lpstr>
      <vt:lpstr>Office Theme</vt:lpstr>
      <vt:lpstr>1_Office Theme</vt:lpstr>
      <vt:lpstr>EO for Land-Use Policy in Ireland Stuart Green, Teagasc</vt:lpstr>
      <vt:lpstr>Land Use information is suddenly in huge demand in Ireland</vt:lpstr>
      <vt:lpstr>Policy Context Ireland</vt:lpstr>
      <vt:lpstr>Land Use Review 2023</vt:lpstr>
      <vt:lpstr>The technical context: Ireland</vt:lpstr>
      <vt:lpstr>PowerPoint Presentation</vt:lpstr>
      <vt:lpstr>1. Develop a national monitoring network for soils. National monitoring network for soils should be developed to collect ongoing detailed data about soil health. </vt:lpstr>
      <vt:lpstr>Identify Drainage</vt:lpstr>
      <vt:lpstr>2. Continue to invest in soils mapping at detailed scales.  Topography  - soil mapping is a 3D exercise  Soil Modelling – EO as input    Soil Info System http://gis.teagasc.ie/soils/ </vt:lpstr>
      <vt:lpstr>PowerPoint Presentation</vt:lpstr>
      <vt:lpstr>6. Indicators that the measure outcomes of agri-environmental schemes or incentives, particularly given the ongoing drive for results-based scheme design, should be included in the indicator set. </vt:lpstr>
      <vt:lpstr>PowerPoint Presentation</vt:lpstr>
      <vt:lpstr>PowerPoint Presentation</vt:lpstr>
      <vt:lpstr>PastureBase</vt:lpstr>
      <vt:lpstr>7.Develop a land classification system for Ireland. The EAGLE land-use attributes have been used in this report as a framework for explaining the characteristics of land use in Ireland. A land-use classification that is more suited to Ireland should be developed as part of the development of land-use maps for Ireland, that can integrate with other international classifications like the EAGLE scheme.</vt:lpstr>
      <vt:lpstr>8.Use spatial data to develop indicative maps, at a national level, to determine high or low suitability for a subset of land uses (starting with energy generation and forestry). National indicative maps can aid development of land-use strategies at a national level but can also help to identify locations that are highly suited – or not suited – to certain activities so that communities can be informed and engaged in local decisions</vt:lpstr>
      <vt:lpstr>9. Ensure that ecosystem mapping is closely aligned with land-use mapping.</vt:lpstr>
      <vt:lpstr>10. Create a peatland map of Ireland and monitor changes to peatland, to enable planning and to track the progress and benefits of peatland restoration and rehabilitation</vt:lpstr>
      <vt:lpstr>18. Invest in land, soil and ecosystem mapping capacity in Ireland, in recognition of the fact that good spatial data, including data in relation to land and ecosystem health, are needed to support good land-use  decisions. </vt:lpstr>
      <vt:lpstr>19. Engage with land-use mapping stakeholders to develop a national specification for land-use mapping in Ireland. To progress with creating national land-use maps commence with stakeholder engagement in the immediate term to identify the necessary land-use products and classification schemes.  Feed into Future CLMS plans. Put more resources into assessing  CLMS products at Irish scale.     </vt:lpstr>
      <vt:lpstr>PowerPoint Presentation</vt:lpstr>
    </vt:vector>
  </TitlesOfParts>
  <Company>Teagasc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Dawson</dc:creator>
  <cp:lastModifiedBy>Brian Donlon</cp:lastModifiedBy>
  <cp:revision>150</cp:revision>
  <dcterms:created xsi:type="dcterms:W3CDTF">2022-11-23T11:19:57Z</dcterms:created>
  <dcterms:modified xsi:type="dcterms:W3CDTF">2024-10-17T06:55:18Z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0x01010015DAC600C4919C4F8D3FA721C5203520</vt:lpwstr>
  </property>
</Properties>
</file>